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6"/>
  </p:notesMasterIdLst>
  <p:handoutMasterIdLst>
    <p:handoutMasterId r:id="rId107"/>
  </p:handoutMasterIdLst>
  <p:sldIdLst>
    <p:sldId id="284" r:id="rId5"/>
    <p:sldId id="584" r:id="rId6"/>
    <p:sldId id="456" r:id="rId7"/>
    <p:sldId id="656" r:id="rId8"/>
    <p:sldId id="650" r:id="rId9"/>
    <p:sldId id="646" r:id="rId10"/>
    <p:sldId id="443" r:id="rId11"/>
    <p:sldId id="750" r:id="rId12"/>
    <p:sldId id="453" r:id="rId13"/>
    <p:sldId id="446" r:id="rId14"/>
    <p:sldId id="408" r:id="rId15"/>
    <p:sldId id="455" r:id="rId16"/>
    <p:sldId id="635" r:id="rId17"/>
    <p:sldId id="610" r:id="rId18"/>
    <p:sldId id="682" r:id="rId19"/>
    <p:sldId id="681" r:id="rId20"/>
    <p:sldId id="684" r:id="rId21"/>
    <p:sldId id="711" r:id="rId22"/>
    <p:sldId id="745" r:id="rId23"/>
    <p:sldId id="774" r:id="rId24"/>
    <p:sldId id="775" r:id="rId25"/>
    <p:sldId id="772" r:id="rId26"/>
    <p:sldId id="773" r:id="rId27"/>
    <p:sldId id="680" r:id="rId28"/>
    <p:sldId id="685" r:id="rId29"/>
    <p:sldId id="686" r:id="rId30"/>
    <p:sldId id="687" r:id="rId31"/>
    <p:sldId id="688" r:id="rId32"/>
    <p:sldId id="689" r:id="rId33"/>
    <p:sldId id="690" r:id="rId34"/>
    <p:sldId id="736" r:id="rId35"/>
    <p:sldId id="652" r:id="rId36"/>
    <p:sldId id="697" r:id="rId37"/>
    <p:sldId id="760" r:id="rId38"/>
    <p:sldId id="658" r:id="rId39"/>
    <p:sldId id="675" r:id="rId40"/>
    <p:sldId id="676" r:id="rId41"/>
    <p:sldId id="720" r:id="rId42"/>
    <p:sldId id="636" r:id="rId43"/>
    <p:sldId id="651" r:id="rId44"/>
    <p:sldId id="672" r:id="rId45"/>
    <p:sldId id="776" r:id="rId46"/>
    <p:sldId id="777" r:id="rId47"/>
    <p:sldId id="691" r:id="rId48"/>
    <p:sldId id="747" r:id="rId49"/>
    <p:sldId id="712" r:id="rId50"/>
    <p:sldId id="706" r:id="rId51"/>
    <p:sldId id="710" r:id="rId52"/>
    <p:sldId id="733" r:id="rId53"/>
    <p:sldId id="707" r:id="rId54"/>
    <p:sldId id="746" r:id="rId55"/>
    <p:sldId id="709" r:id="rId56"/>
    <p:sldId id="708" r:id="rId57"/>
    <p:sldId id="714" r:id="rId58"/>
    <p:sldId id="768" r:id="rId59"/>
    <p:sldId id="653" r:id="rId60"/>
    <p:sldId id="727" r:id="rId61"/>
    <p:sldId id="639" r:id="rId62"/>
    <p:sldId id="670" r:id="rId63"/>
    <p:sldId id="722" r:id="rId64"/>
    <p:sldId id="739" r:id="rId65"/>
    <p:sldId id="719" r:id="rId66"/>
    <p:sldId id="637" r:id="rId67"/>
    <p:sldId id="630" r:id="rId68"/>
    <p:sldId id="624" r:id="rId69"/>
    <p:sldId id="657" r:id="rId70"/>
    <p:sldId id="728" r:id="rId71"/>
    <p:sldId id="729" r:id="rId72"/>
    <p:sldId id="730" r:id="rId73"/>
    <p:sldId id="715" r:id="rId74"/>
    <p:sldId id="638" r:id="rId75"/>
    <p:sldId id="735" r:id="rId76"/>
    <p:sldId id="671" r:id="rId77"/>
    <p:sldId id="693" r:id="rId78"/>
    <p:sldId id="694" r:id="rId79"/>
    <p:sldId id="713" r:id="rId80"/>
    <p:sldId id="769" r:id="rId81"/>
    <p:sldId id="700" r:id="rId82"/>
    <p:sldId id="663" r:id="rId83"/>
    <p:sldId id="754" r:id="rId84"/>
    <p:sldId id="755" r:id="rId85"/>
    <p:sldId id="751" r:id="rId86"/>
    <p:sldId id="758" r:id="rId87"/>
    <p:sldId id="759" r:id="rId88"/>
    <p:sldId id="753" r:id="rId89"/>
    <p:sldId id="752" r:id="rId90"/>
    <p:sldId id="766" r:id="rId91"/>
    <p:sldId id="654" r:id="rId92"/>
    <p:sldId id="661" r:id="rId93"/>
    <p:sldId id="732" r:id="rId94"/>
    <p:sldId id="761" r:id="rId95"/>
    <p:sldId id="762" r:id="rId96"/>
    <p:sldId id="764" r:id="rId97"/>
    <p:sldId id="763" r:id="rId98"/>
    <p:sldId id="765" r:id="rId99"/>
    <p:sldId id="748" r:id="rId100"/>
    <p:sldId id="756" r:id="rId101"/>
    <p:sldId id="767" r:id="rId102"/>
    <p:sldId id="770" r:id="rId103"/>
    <p:sldId id="771" r:id="rId104"/>
    <p:sldId id="571" r:id="rId10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EFF"/>
    <a:srgbClr val="F1F3F5"/>
    <a:srgbClr val="A64141"/>
    <a:srgbClr val="C37E7E"/>
    <a:srgbClr val="AD4F4F"/>
    <a:srgbClr val="7CC5F2"/>
    <a:srgbClr val="E5F3FC"/>
    <a:srgbClr val="333333"/>
    <a:srgbClr val="292929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39" autoAdjust="0"/>
    <p:restoredTop sz="96727" autoAdjust="0"/>
  </p:normalViewPr>
  <p:slideViewPr>
    <p:cSldViewPr snapToGrid="0" snapToObjects="1" showGuides="1">
      <p:cViewPr varScale="1">
        <p:scale>
          <a:sx n="106" d="100"/>
          <a:sy n="106" d="100"/>
        </p:scale>
        <p:origin x="10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4" d="100"/>
          <a:sy n="94" d="100"/>
        </p:scale>
        <p:origin x="254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viewProps" Target="view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0B15C097-1937-C042-A2FA-3FA804350531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2" y="285749"/>
            <a:ext cx="1485195" cy="155315"/>
            <a:chOff x="7712075" y="4803775"/>
            <a:chExt cx="1214438" cy="12700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10A6D6D-64DE-B94A-8A8D-F23D6F712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4B711C9-FA14-4648-BF03-BBD70AEEAD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588FF6F-1DD0-474B-A4FE-A3EFD21E9B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ED60C18-8681-8E4E-9AA7-A65F2C8008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C7C1B33-5573-8741-AA73-46BEF3E181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5F8BD04-2468-E04D-BA33-3AF56CF1BA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3D2E945A-8ED3-6345-A44A-0565994556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D15E131-580F-1D4C-870B-226031AF3E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A57657C-F0F0-2B4A-B92B-8FFE471CD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8B4B6D88-1BD7-F54C-9D1B-74DBD8B610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1463F7BC-67D6-0543-963A-8CE7E3D072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8BC50F8A-6D53-3A49-AED4-3D9599C22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058C279E-F4D2-B242-8F06-365921CAA5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75698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'image des diapositives 7">
            <a:extLst>
              <a:ext uri="{FF2B5EF4-FFF2-40B4-BE49-F238E27FC236}">
                <a16:creationId xmlns:a16="http://schemas.microsoft.com/office/drawing/2014/main" id="{45A0CC9F-496E-F04A-A1FC-D4B7D07E0B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E42E61C-3FB7-8D4A-A4AA-EC29226C1DEE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2" y="285749"/>
            <a:ext cx="1485195" cy="155315"/>
            <a:chOff x="7712075" y="4803775"/>
            <a:chExt cx="1214438" cy="127001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D01D899-3635-4C42-ACCD-56B5D4692D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C0BE3C8-F739-374D-9104-98B99D103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118586C-5E61-0748-B806-FBF0E7947F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637DBAC-45CF-154A-ACFC-6C6EAB249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182096E-24C3-8E4E-B13A-1DBED77C5D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2A53FB-1E04-2F44-A827-BFE189B5E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8B3A76B-ACE1-2C42-BDDA-7D823E5A08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4CEE598-6873-204B-A475-891244AF89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2372F0B-97CA-7443-9D9F-7AA91114F3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A96DF13-4D69-3E4F-80F7-82566ECD40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4CD4A4C-CD38-6A41-B3E5-8ABABF394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0102D7A-34BB-134D-841D-B3697832B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02822E1E-B825-444A-B13D-F72F2411C0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4" name="Espace réservé des notes 23">
            <a:extLst>
              <a:ext uri="{FF2B5EF4-FFF2-40B4-BE49-F238E27FC236}">
                <a16:creationId xmlns:a16="http://schemas.microsoft.com/office/drawing/2014/main" id="{9378D8B6-C1F9-6B47-BBA7-5B49B3112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40719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30834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28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503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496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4306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322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296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322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96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711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607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165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523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856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ARK PATTER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EB1373F-61C1-6143-B5FB-169ACAD2CDFB}"/>
              </a:ext>
            </a:extLst>
          </p:cNvPr>
          <p:cNvSpPr>
            <a:spLocks noGrp="1"/>
          </p:cNvSpPr>
          <p:nvPr userDrawn="1">
            <p:ph type="ftr" sz="quarter" idx="12"/>
          </p:nvPr>
        </p:nvSpPr>
        <p:spPr>
          <a:xfrm>
            <a:off x="250825" y="4394882"/>
            <a:ext cx="11687175" cy="250825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>
              <a:defRPr/>
            </a:lvl1pPr>
            <a:lvl3pPr>
              <a:defRPr lang="fr-FR" sz="1200" kern="1200" cap="all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7938" lvl="2">
              <a:lnSpc>
                <a:spcPct val="200000"/>
              </a:lnSpc>
              <a:spcBef>
                <a:spcPts val="500"/>
              </a:spcBef>
            </a:pPr>
            <a:r>
              <a:rPr lang="en-GB" noProof="0" dirty="0"/>
              <a:t>Department / Redactor / Date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67D772FE-EDF9-2743-864F-1931377CAE3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0825" y="3296496"/>
            <a:ext cx="11687175" cy="1026000"/>
          </a:xfrm>
          <a:prstGeom prst="rect">
            <a:avLst/>
          </a:prstGeom>
        </p:spPr>
        <p:txBody>
          <a:bodyPr lIns="251999" tIns="0" rIns="251999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1800" cap="all" baseline="0">
                <a:solidFill>
                  <a:schemeClr val="accent1"/>
                </a:solidFill>
              </a:defRPr>
            </a:lvl2pPr>
            <a:lvl3pPr marL="7938" indent="0">
              <a:lnSpc>
                <a:spcPct val="200000"/>
              </a:lnSpc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r>
              <a:rPr lang="en-GB" noProof="0" dirty="0"/>
              <a:t>Presentation title</a:t>
            </a:r>
          </a:p>
          <a:p>
            <a:pPr lvl="1"/>
            <a:r>
              <a:rPr lang="en-GB" noProof="0" dirty="0"/>
              <a:t>Presentation subtitle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C658CCB-F3BB-B849-BAD1-002FC4035658}"/>
              </a:ext>
            </a:extLst>
          </p:cNvPr>
          <p:cNvGrpSpPr/>
          <p:nvPr userDrawn="1"/>
        </p:nvGrpSpPr>
        <p:grpSpPr>
          <a:xfrm>
            <a:off x="8898003" y="912981"/>
            <a:ext cx="2665676" cy="276840"/>
            <a:chOff x="4908646" y="5440993"/>
            <a:chExt cx="3146179" cy="326742"/>
          </a:xfrm>
          <a:solidFill>
            <a:schemeClr val="bg1"/>
          </a:solidFill>
        </p:grpSpPr>
        <p:sp>
          <p:nvSpPr>
            <p:cNvPr id="7" name="Forme libre 6">
              <a:extLst>
                <a:ext uri="{FF2B5EF4-FFF2-40B4-BE49-F238E27FC236}">
                  <a16:creationId xmlns:a16="http://schemas.microsoft.com/office/drawing/2014/main" id="{441E0674-6A67-0C4C-B5F3-2AF63885B6AA}"/>
                </a:ext>
              </a:extLst>
            </p:cNvPr>
            <p:cNvSpPr/>
            <p:nvPr/>
          </p:nvSpPr>
          <p:spPr>
            <a:xfrm>
              <a:off x="6484194" y="5446883"/>
              <a:ext cx="213422" cy="314707"/>
            </a:xfrm>
            <a:custGeom>
              <a:avLst/>
              <a:gdLst>
                <a:gd name="connsiteX0" fmla="*/ 0 w 213422"/>
                <a:gd name="connsiteY0" fmla="*/ 0 h 314707"/>
                <a:gd name="connsiteX1" fmla="*/ 117294 w 213422"/>
                <a:gd name="connsiteY1" fmla="*/ 0 h 314707"/>
                <a:gd name="connsiteX2" fmla="*/ 201081 w 213422"/>
                <a:gd name="connsiteY2" fmla="*/ 81103 h 314707"/>
                <a:gd name="connsiteX3" fmla="*/ 148605 w 213422"/>
                <a:gd name="connsiteY3" fmla="*/ 158668 h 314707"/>
                <a:gd name="connsiteX4" fmla="*/ 148605 w 213422"/>
                <a:gd name="connsiteY4" fmla="*/ 159545 h 314707"/>
                <a:gd name="connsiteX5" fmla="*/ 199316 w 213422"/>
                <a:gd name="connsiteY5" fmla="*/ 255624 h 314707"/>
                <a:gd name="connsiteX6" fmla="*/ 213423 w 213422"/>
                <a:gd name="connsiteY6" fmla="*/ 312045 h 314707"/>
                <a:gd name="connsiteX7" fmla="*/ 213423 w 213422"/>
                <a:gd name="connsiteY7" fmla="*/ 314685 h 314707"/>
                <a:gd name="connsiteX8" fmla="*/ 144609 w 213422"/>
                <a:gd name="connsiteY8" fmla="*/ 314685 h 314707"/>
                <a:gd name="connsiteX9" fmla="*/ 136673 w 213422"/>
                <a:gd name="connsiteY9" fmla="*/ 281627 h 314707"/>
                <a:gd name="connsiteX10" fmla="*/ 134908 w 213422"/>
                <a:gd name="connsiteY10" fmla="*/ 221246 h 314707"/>
                <a:gd name="connsiteX11" fmla="*/ 97438 w 213422"/>
                <a:gd name="connsiteY11" fmla="*/ 181587 h 314707"/>
                <a:gd name="connsiteX12" fmla="*/ 63475 w 213422"/>
                <a:gd name="connsiteY12" fmla="*/ 181587 h 314707"/>
                <a:gd name="connsiteX13" fmla="*/ 63475 w 213422"/>
                <a:gd name="connsiteY13" fmla="*/ 314707 h 314707"/>
                <a:gd name="connsiteX14" fmla="*/ 0 w 213422"/>
                <a:gd name="connsiteY14" fmla="*/ 314707 h 314707"/>
                <a:gd name="connsiteX15" fmla="*/ 63497 w 213422"/>
                <a:gd name="connsiteY15" fmla="*/ 137557 h 314707"/>
                <a:gd name="connsiteX16" fmla="*/ 89957 w 213422"/>
                <a:gd name="connsiteY16" fmla="*/ 137557 h 314707"/>
                <a:gd name="connsiteX17" fmla="*/ 137583 w 213422"/>
                <a:gd name="connsiteY17" fmla="*/ 90400 h 314707"/>
                <a:gd name="connsiteX18" fmla="*/ 93487 w 213422"/>
                <a:gd name="connsiteY18" fmla="*/ 46770 h 314707"/>
                <a:gd name="connsiteX19" fmla="*/ 63520 w 213422"/>
                <a:gd name="connsiteY19" fmla="*/ 46770 h 31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3422" h="314707">
                  <a:moveTo>
                    <a:pt x="0" y="0"/>
                  </a:moveTo>
                  <a:lnTo>
                    <a:pt x="117294" y="0"/>
                  </a:lnTo>
                  <a:cubicBezTo>
                    <a:pt x="169326" y="0"/>
                    <a:pt x="201081" y="27334"/>
                    <a:pt x="201081" y="81103"/>
                  </a:cubicBezTo>
                  <a:cubicBezTo>
                    <a:pt x="201081" y="122970"/>
                    <a:pt x="184321" y="151169"/>
                    <a:pt x="148605" y="158668"/>
                  </a:cubicBezTo>
                  <a:lnTo>
                    <a:pt x="148605" y="159545"/>
                  </a:lnTo>
                  <a:cubicBezTo>
                    <a:pt x="191813" y="165280"/>
                    <a:pt x="198428" y="189075"/>
                    <a:pt x="199316" y="255624"/>
                  </a:cubicBezTo>
                  <a:cubicBezTo>
                    <a:pt x="199749" y="288682"/>
                    <a:pt x="201536" y="305866"/>
                    <a:pt x="213423" y="312045"/>
                  </a:cubicBezTo>
                  <a:lnTo>
                    <a:pt x="213423" y="314685"/>
                  </a:lnTo>
                  <a:lnTo>
                    <a:pt x="144609" y="314685"/>
                  </a:lnTo>
                  <a:cubicBezTo>
                    <a:pt x="138438" y="305810"/>
                    <a:pt x="137117" y="293974"/>
                    <a:pt x="136673" y="281627"/>
                  </a:cubicBezTo>
                  <a:lnTo>
                    <a:pt x="134908" y="221246"/>
                  </a:lnTo>
                  <a:cubicBezTo>
                    <a:pt x="134032" y="196563"/>
                    <a:pt x="123010" y="181587"/>
                    <a:pt x="97438" y="181587"/>
                  </a:cubicBezTo>
                  <a:lnTo>
                    <a:pt x="63475" y="181587"/>
                  </a:lnTo>
                  <a:lnTo>
                    <a:pt x="63475" y="314707"/>
                  </a:lnTo>
                  <a:lnTo>
                    <a:pt x="0" y="314707"/>
                  </a:lnTo>
                  <a:close/>
                  <a:moveTo>
                    <a:pt x="63497" y="137557"/>
                  </a:moveTo>
                  <a:lnTo>
                    <a:pt x="89957" y="137557"/>
                  </a:lnTo>
                  <a:cubicBezTo>
                    <a:pt x="120380" y="137557"/>
                    <a:pt x="137583" y="124334"/>
                    <a:pt x="137583" y="90400"/>
                  </a:cubicBezTo>
                  <a:cubicBezTo>
                    <a:pt x="137583" y="61313"/>
                    <a:pt x="122145" y="46770"/>
                    <a:pt x="93487" y="46770"/>
                  </a:cubicBezTo>
                  <a:lnTo>
                    <a:pt x="63520" y="4677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0ECF4E7C-0A75-904C-9A0D-91A9F213CD44}"/>
                </a:ext>
              </a:extLst>
            </p:cNvPr>
            <p:cNvSpPr/>
            <p:nvPr/>
          </p:nvSpPr>
          <p:spPr>
            <a:xfrm>
              <a:off x="6735986" y="5446883"/>
              <a:ext cx="180347" cy="314684"/>
            </a:xfrm>
            <a:custGeom>
              <a:avLst/>
              <a:gdLst>
                <a:gd name="connsiteX0" fmla="*/ 175941 w 180347"/>
                <a:gd name="connsiteY0" fmla="*/ 0 h 314684"/>
                <a:gd name="connsiteX1" fmla="*/ 175941 w 180347"/>
                <a:gd name="connsiteY1" fmla="*/ 52017 h 314684"/>
                <a:gd name="connsiteX2" fmla="*/ 63497 w 180347"/>
                <a:gd name="connsiteY2" fmla="*/ 52017 h 314684"/>
                <a:gd name="connsiteX3" fmla="*/ 63497 w 180347"/>
                <a:gd name="connsiteY3" fmla="*/ 126054 h 314684"/>
                <a:gd name="connsiteX4" fmla="*/ 169326 w 180347"/>
                <a:gd name="connsiteY4" fmla="*/ 126054 h 314684"/>
                <a:gd name="connsiteX5" fmla="*/ 169326 w 180347"/>
                <a:gd name="connsiteY5" fmla="*/ 178059 h 314684"/>
                <a:gd name="connsiteX6" fmla="*/ 63497 w 180347"/>
                <a:gd name="connsiteY6" fmla="*/ 178059 h 314684"/>
                <a:gd name="connsiteX7" fmla="*/ 63497 w 180347"/>
                <a:gd name="connsiteY7" fmla="*/ 262679 h 314684"/>
                <a:gd name="connsiteX8" fmla="*/ 180348 w 180347"/>
                <a:gd name="connsiteY8" fmla="*/ 262679 h 314684"/>
                <a:gd name="connsiteX9" fmla="*/ 180348 w 180347"/>
                <a:gd name="connsiteY9" fmla="*/ 314685 h 314684"/>
                <a:gd name="connsiteX10" fmla="*/ 0 w 180347"/>
                <a:gd name="connsiteY10" fmla="*/ 314685 h 314684"/>
                <a:gd name="connsiteX11" fmla="*/ 0 w 180347"/>
                <a:gd name="connsiteY11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47" h="314684">
                  <a:moveTo>
                    <a:pt x="175941" y="0"/>
                  </a:moveTo>
                  <a:lnTo>
                    <a:pt x="175941" y="52017"/>
                  </a:lnTo>
                  <a:lnTo>
                    <a:pt x="63497" y="52017"/>
                  </a:lnTo>
                  <a:lnTo>
                    <a:pt x="63497" y="126054"/>
                  </a:lnTo>
                  <a:lnTo>
                    <a:pt x="169326" y="126054"/>
                  </a:lnTo>
                  <a:lnTo>
                    <a:pt x="169326" y="178059"/>
                  </a:lnTo>
                  <a:lnTo>
                    <a:pt x="63497" y="178059"/>
                  </a:lnTo>
                  <a:lnTo>
                    <a:pt x="63497" y="262679"/>
                  </a:lnTo>
                  <a:lnTo>
                    <a:pt x="180348" y="262679"/>
                  </a:lnTo>
                  <a:lnTo>
                    <a:pt x="180348" y="314685"/>
                  </a:lnTo>
                  <a:lnTo>
                    <a:pt x="0" y="3146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69BEA702-3314-4F40-844B-41AFF8E7C2E3}"/>
                </a:ext>
              </a:extLst>
            </p:cNvPr>
            <p:cNvSpPr/>
            <p:nvPr/>
          </p:nvSpPr>
          <p:spPr>
            <a:xfrm>
              <a:off x="6954680" y="5446883"/>
              <a:ext cx="209038" cy="314684"/>
            </a:xfrm>
            <a:custGeom>
              <a:avLst/>
              <a:gdLst>
                <a:gd name="connsiteX0" fmla="*/ 73198 w 209038"/>
                <a:gd name="connsiteY0" fmla="*/ 0 h 314684"/>
                <a:gd name="connsiteX1" fmla="*/ 149948 w 209038"/>
                <a:gd name="connsiteY1" fmla="*/ 215544 h 314684"/>
                <a:gd name="connsiteX2" fmla="*/ 150825 w 209038"/>
                <a:gd name="connsiteY2" fmla="*/ 215544 h 314684"/>
                <a:gd name="connsiteX3" fmla="*/ 150825 w 209038"/>
                <a:gd name="connsiteY3" fmla="*/ 0 h 314684"/>
                <a:gd name="connsiteX4" fmla="*/ 209039 w 209038"/>
                <a:gd name="connsiteY4" fmla="*/ 0 h 314684"/>
                <a:gd name="connsiteX5" fmla="*/ 209039 w 209038"/>
                <a:gd name="connsiteY5" fmla="*/ 314685 h 314684"/>
                <a:gd name="connsiteX6" fmla="*/ 136718 w 209038"/>
                <a:gd name="connsiteY6" fmla="*/ 314685 h 314684"/>
                <a:gd name="connsiteX7" fmla="*/ 59113 w 209038"/>
                <a:gd name="connsiteY7" fmla="*/ 94316 h 314684"/>
                <a:gd name="connsiteX8" fmla="*/ 58237 w 209038"/>
                <a:gd name="connsiteY8" fmla="*/ 94316 h 314684"/>
                <a:gd name="connsiteX9" fmla="*/ 58237 w 209038"/>
                <a:gd name="connsiteY9" fmla="*/ 314685 h 314684"/>
                <a:gd name="connsiteX10" fmla="*/ 0 w 209038"/>
                <a:gd name="connsiteY10" fmla="*/ 314685 h 314684"/>
                <a:gd name="connsiteX11" fmla="*/ 0 w 209038"/>
                <a:gd name="connsiteY11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38" h="314684">
                  <a:moveTo>
                    <a:pt x="73198" y="0"/>
                  </a:moveTo>
                  <a:lnTo>
                    <a:pt x="149948" y="215544"/>
                  </a:lnTo>
                  <a:lnTo>
                    <a:pt x="150825" y="215544"/>
                  </a:lnTo>
                  <a:lnTo>
                    <a:pt x="150825" y="0"/>
                  </a:lnTo>
                  <a:lnTo>
                    <a:pt x="209039" y="0"/>
                  </a:lnTo>
                  <a:lnTo>
                    <a:pt x="209039" y="314685"/>
                  </a:lnTo>
                  <a:lnTo>
                    <a:pt x="136718" y="314685"/>
                  </a:lnTo>
                  <a:lnTo>
                    <a:pt x="59113" y="94316"/>
                  </a:lnTo>
                  <a:lnTo>
                    <a:pt x="58237" y="94316"/>
                  </a:lnTo>
                  <a:lnTo>
                    <a:pt x="58237" y="314685"/>
                  </a:lnTo>
                  <a:lnTo>
                    <a:pt x="0" y="3146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523D16EB-9E56-F248-9546-A0A3F44FC952}"/>
                </a:ext>
              </a:extLst>
            </p:cNvPr>
            <p:cNvSpPr/>
            <p:nvPr/>
          </p:nvSpPr>
          <p:spPr>
            <a:xfrm>
              <a:off x="7189757" y="5446883"/>
              <a:ext cx="245110" cy="314684"/>
            </a:xfrm>
            <a:custGeom>
              <a:avLst/>
              <a:gdLst>
                <a:gd name="connsiteX0" fmla="*/ 83287 w 245110"/>
                <a:gd name="connsiteY0" fmla="*/ 0 h 314684"/>
                <a:gd name="connsiteX1" fmla="*/ 161768 w 245110"/>
                <a:gd name="connsiteY1" fmla="*/ 0 h 314684"/>
                <a:gd name="connsiteX2" fmla="*/ 245110 w 245110"/>
                <a:gd name="connsiteY2" fmla="*/ 314685 h 314684"/>
                <a:gd name="connsiteX3" fmla="*/ 179027 w 245110"/>
                <a:gd name="connsiteY3" fmla="*/ 314685 h 314684"/>
                <a:gd name="connsiteX4" fmla="*/ 164476 w 245110"/>
                <a:gd name="connsiteY4" fmla="*/ 248125 h 314684"/>
                <a:gd name="connsiteX5" fmla="*/ 80701 w 245110"/>
                <a:gd name="connsiteY5" fmla="*/ 248125 h 314684"/>
                <a:gd name="connsiteX6" fmla="*/ 66139 w 245110"/>
                <a:gd name="connsiteY6" fmla="*/ 314685 h 314684"/>
                <a:gd name="connsiteX7" fmla="*/ 0 w 245110"/>
                <a:gd name="connsiteY7" fmla="*/ 314685 h 314684"/>
                <a:gd name="connsiteX8" fmla="*/ 91667 w 245110"/>
                <a:gd name="connsiteY8" fmla="*/ 196130 h 314684"/>
                <a:gd name="connsiteX9" fmla="*/ 153399 w 245110"/>
                <a:gd name="connsiteY9" fmla="*/ 196130 h 314684"/>
                <a:gd name="connsiteX10" fmla="*/ 122966 w 245110"/>
                <a:gd name="connsiteY10" fmla="*/ 54690 h 314684"/>
                <a:gd name="connsiteX11" fmla="*/ 122089 w 245110"/>
                <a:gd name="connsiteY11" fmla="*/ 5469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110" h="314684">
                  <a:moveTo>
                    <a:pt x="83287" y="0"/>
                  </a:moveTo>
                  <a:lnTo>
                    <a:pt x="161768" y="0"/>
                  </a:lnTo>
                  <a:lnTo>
                    <a:pt x="245110" y="314685"/>
                  </a:lnTo>
                  <a:lnTo>
                    <a:pt x="179027" y="314685"/>
                  </a:lnTo>
                  <a:lnTo>
                    <a:pt x="164476" y="248125"/>
                  </a:lnTo>
                  <a:lnTo>
                    <a:pt x="80701" y="248125"/>
                  </a:lnTo>
                  <a:lnTo>
                    <a:pt x="66139" y="314685"/>
                  </a:lnTo>
                  <a:lnTo>
                    <a:pt x="0" y="314685"/>
                  </a:lnTo>
                  <a:close/>
                  <a:moveTo>
                    <a:pt x="91667" y="196130"/>
                  </a:moveTo>
                  <a:lnTo>
                    <a:pt x="153399" y="196130"/>
                  </a:lnTo>
                  <a:lnTo>
                    <a:pt x="122966" y="54690"/>
                  </a:lnTo>
                  <a:lnTo>
                    <a:pt x="122089" y="5469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23ECAB75-12DB-4D46-8639-B01E28716705}"/>
                </a:ext>
              </a:extLst>
            </p:cNvPr>
            <p:cNvSpPr/>
            <p:nvPr/>
          </p:nvSpPr>
          <p:spPr>
            <a:xfrm>
              <a:off x="7451627" y="5446883"/>
              <a:ext cx="201069" cy="320852"/>
            </a:xfrm>
            <a:custGeom>
              <a:avLst/>
              <a:gdLst>
                <a:gd name="connsiteX0" fmla="*/ 63498 w 201069"/>
                <a:gd name="connsiteY0" fmla="*/ 0 h 320852"/>
                <a:gd name="connsiteX1" fmla="*/ 63498 w 201069"/>
                <a:gd name="connsiteY1" fmla="*/ 219482 h 320852"/>
                <a:gd name="connsiteX2" fmla="*/ 100535 w 201069"/>
                <a:gd name="connsiteY2" fmla="*/ 274128 h 320852"/>
                <a:gd name="connsiteX3" fmla="*/ 137572 w 201069"/>
                <a:gd name="connsiteY3" fmla="*/ 219482 h 320852"/>
                <a:gd name="connsiteX4" fmla="*/ 137572 w 201069"/>
                <a:gd name="connsiteY4" fmla="*/ 0 h 320852"/>
                <a:gd name="connsiteX5" fmla="*/ 201070 w 201069"/>
                <a:gd name="connsiteY5" fmla="*/ 0 h 320852"/>
                <a:gd name="connsiteX6" fmla="*/ 201070 w 201069"/>
                <a:gd name="connsiteY6" fmla="*/ 219482 h 320852"/>
                <a:gd name="connsiteX7" fmla="*/ 100535 w 201069"/>
                <a:gd name="connsiteY7" fmla="*/ 320853 h 320852"/>
                <a:gd name="connsiteX8" fmla="*/ 0 w 201069"/>
                <a:gd name="connsiteY8" fmla="*/ 219482 h 320852"/>
                <a:gd name="connsiteX9" fmla="*/ 0 w 201069"/>
                <a:gd name="connsiteY9" fmla="*/ 0 h 32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069" h="320852">
                  <a:moveTo>
                    <a:pt x="63498" y="0"/>
                  </a:moveTo>
                  <a:lnTo>
                    <a:pt x="63498" y="219482"/>
                  </a:lnTo>
                  <a:cubicBezTo>
                    <a:pt x="63498" y="250776"/>
                    <a:pt x="70989" y="274128"/>
                    <a:pt x="100535" y="274128"/>
                  </a:cubicBezTo>
                  <a:cubicBezTo>
                    <a:pt x="130081" y="274128"/>
                    <a:pt x="137572" y="250832"/>
                    <a:pt x="137572" y="219482"/>
                  </a:cubicBezTo>
                  <a:lnTo>
                    <a:pt x="137572" y="0"/>
                  </a:lnTo>
                  <a:lnTo>
                    <a:pt x="201070" y="0"/>
                  </a:lnTo>
                  <a:lnTo>
                    <a:pt x="201070" y="219482"/>
                  </a:lnTo>
                  <a:cubicBezTo>
                    <a:pt x="201070" y="299698"/>
                    <a:pt x="152123" y="320853"/>
                    <a:pt x="100535" y="320853"/>
                  </a:cubicBezTo>
                  <a:cubicBezTo>
                    <a:pt x="48947" y="320853"/>
                    <a:pt x="0" y="303658"/>
                    <a:pt x="0" y="21948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C3BC8EB8-0263-4241-BBF0-219F7DFE5466}"/>
                </a:ext>
              </a:extLst>
            </p:cNvPr>
            <p:cNvSpPr/>
            <p:nvPr/>
          </p:nvSpPr>
          <p:spPr>
            <a:xfrm>
              <a:off x="7706039" y="5446883"/>
              <a:ext cx="175941" cy="314684"/>
            </a:xfrm>
            <a:custGeom>
              <a:avLst/>
              <a:gdLst>
                <a:gd name="connsiteX0" fmla="*/ 0 w 175941"/>
                <a:gd name="connsiteY0" fmla="*/ 314685 h 314684"/>
                <a:gd name="connsiteX1" fmla="*/ 0 w 175941"/>
                <a:gd name="connsiteY1" fmla="*/ 0 h 314684"/>
                <a:gd name="connsiteX2" fmla="*/ 63497 w 175941"/>
                <a:gd name="connsiteY2" fmla="*/ 0 h 314684"/>
                <a:gd name="connsiteX3" fmla="*/ 63497 w 175941"/>
                <a:gd name="connsiteY3" fmla="*/ 262679 h 314684"/>
                <a:gd name="connsiteX4" fmla="*/ 175941 w 175941"/>
                <a:gd name="connsiteY4" fmla="*/ 262679 h 314684"/>
                <a:gd name="connsiteX5" fmla="*/ 175941 w 175941"/>
                <a:gd name="connsiteY5" fmla="*/ 314685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941" h="314684">
                  <a:moveTo>
                    <a:pt x="0" y="314685"/>
                  </a:moveTo>
                  <a:lnTo>
                    <a:pt x="0" y="0"/>
                  </a:lnTo>
                  <a:lnTo>
                    <a:pt x="63497" y="0"/>
                  </a:lnTo>
                  <a:lnTo>
                    <a:pt x="63497" y="262679"/>
                  </a:lnTo>
                  <a:lnTo>
                    <a:pt x="175941" y="262679"/>
                  </a:lnTo>
                  <a:lnTo>
                    <a:pt x="175941" y="314685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391B3118-0813-6646-93A2-3AFC599C0AE7}"/>
                </a:ext>
              </a:extLst>
            </p:cNvPr>
            <p:cNvSpPr/>
            <p:nvPr/>
          </p:nvSpPr>
          <p:spPr>
            <a:xfrm>
              <a:off x="7853700" y="5446883"/>
              <a:ext cx="201125" cy="314684"/>
            </a:xfrm>
            <a:custGeom>
              <a:avLst/>
              <a:gdLst>
                <a:gd name="connsiteX0" fmla="*/ 201125 w 201125"/>
                <a:gd name="connsiteY0" fmla="*/ 0 h 314684"/>
                <a:gd name="connsiteX1" fmla="*/ 201125 w 201125"/>
                <a:gd name="connsiteY1" fmla="*/ 52017 h 314684"/>
                <a:gd name="connsiteX2" fmla="*/ 132311 w 201125"/>
                <a:gd name="connsiteY2" fmla="*/ 52017 h 314684"/>
                <a:gd name="connsiteX3" fmla="*/ 132311 w 201125"/>
                <a:gd name="connsiteY3" fmla="*/ 314685 h 314684"/>
                <a:gd name="connsiteX4" fmla="*/ 68814 w 201125"/>
                <a:gd name="connsiteY4" fmla="*/ 314685 h 314684"/>
                <a:gd name="connsiteX5" fmla="*/ 68814 w 201125"/>
                <a:gd name="connsiteY5" fmla="*/ 52017 h 314684"/>
                <a:gd name="connsiteX6" fmla="*/ 0 w 201125"/>
                <a:gd name="connsiteY6" fmla="*/ 52017 h 314684"/>
                <a:gd name="connsiteX7" fmla="*/ 0 w 201125"/>
                <a:gd name="connsiteY7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125" h="314684">
                  <a:moveTo>
                    <a:pt x="201125" y="0"/>
                  </a:moveTo>
                  <a:lnTo>
                    <a:pt x="201125" y="52017"/>
                  </a:lnTo>
                  <a:lnTo>
                    <a:pt x="132311" y="52017"/>
                  </a:lnTo>
                  <a:lnTo>
                    <a:pt x="132311" y="314685"/>
                  </a:lnTo>
                  <a:lnTo>
                    <a:pt x="68814" y="314685"/>
                  </a:lnTo>
                  <a:lnTo>
                    <a:pt x="68814" y="52017"/>
                  </a:lnTo>
                  <a:lnTo>
                    <a:pt x="0" y="520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8790AFF2-A381-4840-9A55-21EB5ABA8BFB}"/>
                </a:ext>
              </a:extLst>
            </p:cNvPr>
            <p:cNvSpPr/>
            <p:nvPr/>
          </p:nvSpPr>
          <p:spPr>
            <a:xfrm>
              <a:off x="4908646" y="5440993"/>
              <a:ext cx="212101" cy="326466"/>
            </a:xfrm>
            <a:custGeom>
              <a:avLst/>
              <a:gdLst>
                <a:gd name="connsiteX0" fmla="*/ 96373 w 212101"/>
                <a:gd name="connsiteY0" fmla="*/ 326466 h 326466"/>
                <a:gd name="connsiteX1" fmla="*/ 0 w 212101"/>
                <a:gd name="connsiteY1" fmla="*/ 159866 h 326466"/>
                <a:gd name="connsiteX2" fmla="*/ 108160 w 212101"/>
                <a:gd name="connsiteY2" fmla="*/ 0 h 326466"/>
                <a:gd name="connsiteX3" fmla="*/ 208739 w 212101"/>
                <a:gd name="connsiteY3" fmla="*/ 102214 h 326466"/>
                <a:gd name="connsiteX4" fmla="*/ 208739 w 212101"/>
                <a:gd name="connsiteY4" fmla="*/ 109314 h 326466"/>
                <a:gd name="connsiteX5" fmla="*/ 136429 w 212101"/>
                <a:gd name="connsiteY5" fmla="*/ 109314 h 326466"/>
                <a:gd name="connsiteX6" fmla="*/ 136429 w 212101"/>
                <a:gd name="connsiteY6" fmla="*/ 102214 h 326466"/>
                <a:gd name="connsiteX7" fmla="*/ 109003 w 212101"/>
                <a:gd name="connsiteY7" fmla="*/ 58817 h 326466"/>
                <a:gd name="connsiteX8" fmla="*/ 74841 w 212101"/>
                <a:gd name="connsiteY8" fmla="*/ 156926 h 326466"/>
                <a:gd name="connsiteX9" fmla="*/ 109425 w 212101"/>
                <a:gd name="connsiteY9" fmla="*/ 267649 h 326466"/>
                <a:gd name="connsiteX10" fmla="*/ 139792 w 212101"/>
                <a:gd name="connsiteY10" fmla="*/ 226781 h 326466"/>
                <a:gd name="connsiteX11" fmla="*/ 139792 w 212101"/>
                <a:gd name="connsiteY11" fmla="*/ 203164 h 326466"/>
                <a:gd name="connsiteX12" fmla="*/ 99836 w 212101"/>
                <a:gd name="connsiteY12" fmla="*/ 203164 h 326466"/>
                <a:gd name="connsiteX13" fmla="*/ 99836 w 212101"/>
                <a:gd name="connsiteY13" fmla="*/ 144369 h 326466"/>
                <a:gd name="connsiteX14" fmla="*/ 212102 w 212101"/>
                <a:gd name="connsiteY14" fmla="*/ 144369 h 326466"/>
                <a:gd name="connsiteX15" fmla="*/ 212102 w 212101"/>
                <a:gd name="connsiteY15" fmla="*/ 320575 h 326466"/>
                <a:gd name="connsiteX16" fmla="*/ 153277 w 212101"/>
                <a:gd name="connsiteY16" fmla="*/ 320575 h 326466"/>
                <a:gd name="connsiteX17" fmla="*/ 153277 w 212101"/>
                <a:gd name="connsiteY17" fmla="*/ 305256 h 326466"/>
                <a:gd name="connsiteX18" fmla="*/ 96373 w 212101"/>
                <a:gd name="connsiteY18" fmla="*/ 326466 h 326466"/>
                <a:gd name="connsiteX19" fmla="*/ 156496 w 212101"/>
                <a:gd name="connsiteY19" fmla="*/ 283845 h 326466"/>
                <a:gd name="connsiteX20" fmla="*/ 157528 w 212101"/>
                <a:gd name="connsiteY20" fmla="*/ 282137 h 326466"/>
                <a:gd name="connsiteX21" fmla="*/ 163921 w 212101"/>
                <a:gd name="connsiteY21" fmla="*/ 282137 h 326466"/>
                <a:gd name="connsiteX22" fmla="*/ 163921 w 212101"/>
                <a:gd name="connsiteY22" fmla="*/ 309870 h 326466"/>
                <a:gd name="connsiteX23" fmla="*/ 201491 w 212101"/>
                <a:gd name="connsiteY23" fmla="*/ 309870 h 326466"/>
                <a:gd name="connsiteX24" fmla="*/ 201491 w 212101"/>
                <a:gd name="connsiteY24" fmla="*/ 154996 h 326466"/>
                <a:gd name="connsiteX25" fmla="*/ 110479 w 212101"/>
                <a:gd name="connsiteY25" fmla="*/ 154996 h 326466"/>
                <a:gd name="connsiteX26" fmla="*/ 110479 w 212101"/>
                <a:gd name="connsiteY26" fmla="*/ 192503 h 326466"/>
                <a:gd name="connsiteX27" fmla="*/ 150436 w 212101"/>
                <a:gd name="connsiteY27" fmla="*/ 192503 h 326466"/>
                <a:gd name="connsiteX28" fmla="*/ 150436 w 212101"/>
                <a:gd name="connsiteY28" fmla="*/ 226781 h 326466"/>
                <a:gd name="connsiteX29" fmla="*/ 109370 w 212101"/>
                <a:gd name="connsiteY29" fmla="*/ 278299 h 326466"/>
                <a:gd name="connsiteX30" fmla="*/ 64130 w 212101"/>
                <a:gd name="connsiteY30" fmla="*/ 156926 h 326466"/>
                <a:gd name="connsiteX31" fmla="*/ 108948 w 212101"/>
                <a:gd name="connsiteY31" fmla="*/ 48212 h 326466"/>
                <a:gd name="connsiteX32" fmla="*/ 146951 w 212101"/>
                <a:gd name="connsiteY32" fmla="*/ 98709 h 326466"/>
                <a:gd name="connsiteX33" fmla="*/ 198006 w 212101"/>
                <a:gd name="connsiteY33" fmla="*/ 98709 h 326466"/>
                <a:gd name="connsiteX34" fmla="*/ 108104 w 212101"/>
                <a:gd name="connsiteY34" fmla="*/ 10694 h 326466"/>
                <a:gd name="connsiteX35" fmla="*/ 10600 w 212101"/>
                <a:gd name="connsiteY35" fmla="*/ 159911 h 326466"/>
                <a:gd name="connsiteX36" fmla="*/ 96317 w 212101"/>
                <a:gd name="connsiteY36" fmla="*/ 315861 h 326466"/>
                <a:gd name="connsiteX37" fmla="*/ 156496 w 212101"/>
                <a:gd name="connsiteY37" fmla="*/ 283845 h 32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2101" h="326466">
                  <a:moveTo>
                    <a:pt x="96373" y="326466"/>
                  </a:moveTo>
                  <a:cubicBezTo>
                    <a:pt x="15772" y="326466"/>
                    <a:pt x="0" y="265375"/>
                    <a:pt x="0" y="159866"/>
                  </a:cubicBezTo>
                  <a:cubicBezTo>
                    <a:pt x="0" y="76833"/>
                    <a:pt x="13108" y="0"/>
                    <a:pt x="108160" y="0"/>
                  </a:cubicBezTo>
                  <a:cubicBezTo>
                    <a:pt x="175864" y="0"/>
                    <a:pt x="208739" y="33435"/>
                    <a:pt x="208739" y="102214"/>
                  </a:cubicBezTo>
                  <a:lnTo>
                    <a:pt x="208739" y="109314"/>
                  </a:lnTo>
                  <a:lnTo>
                    <a:pt x="136429" y="109314"/>
                  </a:lnTo>
                  <a:lnTo>
                    <a:pt x="136429" y="102214"/>
                  </a:lnTo>
                  <a:cubicBezTo>
                    <a:pt x="136429" y="84764"/>
                    <a:pt x="129126" y="58817"/>
                    <a:pt x="109003" y="58817"/>
                  </a:cubicBezTo>
                  <a:cubicBezTo>
                    <a:pt x="91245" y="58817"/>
                    <a:pt x="74841" y="70698"/>
                    <a:pt x="74841" y="156926"/>
                  </a:cubicBezTo>
                  <a:cubicBezTo>
                    <a:pt x="74841" y="237642"/>
                    <a:pt x="84219" y="267649"/>
                    <a:pt x="109425" y="267649"/>
                  </a:cubicBezTo>
                  <a:cubicBezTo>
                    <a:pt x="119681" y="267649"/>
                    <a:pt x="139792" y="255313"/>
                    <a:pt x="139792" y="226781"/>
                  </a:cubicBezTo>
                  <a:lnTo>
                    <a:pt x="139792" y="203164"/>
                  </a:lnTo>
                  <a:lnTo>
                    <a:pt x="99836" y="203164"/>
                  </a:lnTo>
                  <a:lnTo>
                    <a:pt x="99836" y="144369"/>
                  </a:lnTo>
                  <a:lnTo>
                    <a:pt x="212102" y="144369"/>
                  </a:lnTo>
                  <a:lnTo>
                    <a:pt x="212102" y="320575"/>
                  </a:lnTo>
                  <a:lnTo>
                    <a:pt x="153277" y="320575"/>
                  </a:lnTo>
                  <a:lnTo>
                    <a:pt x="153277" y="305256"/>
                  </a:lnTo>
                  <a:cubicBezTo>
                    <a:pt x="138971" y="319488"/>
                    <a:pt x="120191" y="326466"/>
                    <a:pt x="96373" y="326466"/>
                  </a:cubicBezTo>
                  <a:close/>
                  <a:moveTo>
                    <a:pt x="156496" y="283845"/>
                  </a:moveTo>
                  <a:lnTo>
                    <a:pt x="157528" y="282137"/>
                  </a:lnTo>
                  <a:lnTo>
                    <a:pt x="163921" y="282137"/>
                  </a:lnTo>
                  <a:lnTo>
                    <a:pt x="163921" y="309870"/>
                  </a:lnTo>
                  <a:lnTo>
                    <a:pt x="201491" y="309870"/>
                  </a:lnTo>
                  <a:lnTo>
                    <a:pt x="201491" y="154996"/>
                  </a:lnTo>
                  <a:lnTo>
                    <a:pt x="110479" y="154996"/>
                  </a:lnTo>
                  <a:lnTo>
                    <a:pt x="110479" y="192503"/>
                  </a:lnTo>
                  <a:lnTo>
                    <a:pt x="150436" y="192503"/>
                  </a:lnTo>
                  <a:lnTo>
                    <a:pt x="150436" y="226781"/>
                  </a:lnTo>
                  <a:cubicBezTo>
                    <a:pt x="150436" y="260394"/>
                    <a:pt x="126606" y="278299"/>
                    <a:pt x="109370" y="278299"/>
                  </a:cubicBezTo>
                  <a:cubicBezTo>
                    <a:pt x="71700" y="278299"/>
                    <a:pt x="64130" y="231862"/>
                    <a:pt x="64130" y="156926"/>
                  </a:cubicBezTo>
                  <a:cubicBezTo>
                    <a:pt x="64130" y="79672"/>
                    <a:pt x="77116" y="48212"/>
                    <a:pt x="108948" y="48212"/>
                  </a:cubicBezTo>
                  <a:cubicBezTo>
                    <a:pt x="132844" y="48212"/>
                    <a:pt x="145852" y="73061"/>
                    <a:pt x="146951" y="98709"/>
                  </a:cubicBezTo>
                  <a:lnTo>
                    <a:pt x="198006" y="98709"/>
                  </a:lnTo>
                  <a:cubicBezTo>
                    <a:pt x="196896" y="38694"/>
                    <a:pt x="168294" y="10694"/>
                    <a:pt x="108104" y="10694"/>
                  </a:cubicBezTo>
                  <a:cubicBezTo>
                    <a:pt x="37947" y="10694"/>
                    <a:pt x="10600" y="52538"/>
                    <a:pt x="10600" y="159911"/>
                  </a:cubicBezTo>
                  <a:cubicBezTo>
                    <a:pt x="10600" y="261049"/>
                    <a:pt x="24262" y="315861"/>
                    <a:pt x="96317" y="315861"/>
                  </a:cubicBezTo>
                  <a:cubicBezTo>
                    <a:pt x="124142" y="315816"/>
                    <a:pt x="143244" y="305655"/>
                    <a:pt x="156496" y="283845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D94805E6-7977-2C4F-A3F3-2735235F79ED}"/>
                </a:ext>
              </a:extLst>
            </p:cNvPr>
            <p:cNvSpPr/>
            <p:nvPr/>
          </p:nvSpPr>
          <p:spPr>
            <a:xfrm>
              <a:off x="5666530" y="5446894"/>
              <a:ext cx="206197" cy="320564"/>
            </a:xfrm>
            <a:custGeom>
              <a:avLst/>
              <a:gdLst>
                <a:gd name="connsiteX0" fmla="*/ 103099 w 206197"/>
                <a:gd name="connsiteY0" fmla="*/ 320564 h 320564"/>
                <a:gd name="connsiteX1" fmla="*/ 0 w 206197"/>
                <a:gd name="connsiteY1" fmla="*/ 216664 h 320564"/>
                <a:gd name="connsiteX2" fmla="*/ 0 w 206197"/>
                <a:gd name="connsiteY2" fmla="*/ 0 h 320564"/>
                <a:gd name="connsiteX3" fmla="*/ 74829 w 206197"/>
                <a:gd name="connsiteY3" fmla="*/ 0 h 320564"/>
                <a:gd name="connsiteX4" fmla="*/ 74829 w 206197"/>
                <a:gd name="connsiteY4" fmla="*/ 216642 h 320564"/>
                <a:gd name="connsiteX5" fmla="*/ 103099 w 206197"/>
                <a:gd name="connsiteY5" fmla="*/ 261725 h 320564"/>
                <a:gd name="connsiteX6" fmla="*/ 131357 w 206197"/>
                <a:gd name="connsiteY6" fmla="*/ 216642 h 320564"/>
                <a:gd name="connsiteX7" fmla="*/ 131357 w 206197"/>
                <a:gd name="connsiteY7" fmla="*/ 0 h 320564"/>
                <a:gd name="connsiteX8" fmla="*/ 206197 w 206197"/>
                <a:gd name="connsiteY8" fmla="*/ 0 h 320564"/>
                <a:gd name="connsiteX9" fmla="*/ 206197 w 206197"/>
                <a:gd name="connsiteY9" fmla="*/ 216642 h 320564"/>
                <a:gd name="connsiteX10" fmla="*/ 103099 w 206197"/>
                <a:gd name="connsiteY10" fmla="*/ 320564 h 320564"/>
                <a:gd name="connsiteX11" fmla="*/ 195542 w 206197"/>
                <a:gd name="connsiteY11" fmla="*/ 216642 h 320564"/>
                <a:gd name="connsiteX12" fmla="*/ 195542 w 206197"/>
                <a:gd name="connsiteY12" fmla="*/ 10650 h 320564"/>
                <a:gd name="connsiteX13" fmla="*/ 142012 w 206197"/>
                <a:gd name="connsiteY13" fmla="*/ 10650 h 320564"/>
                <a:gd name="connsiteX14" fmla="*/ 142012 w 206197"/>
                <a:gd name="connsiteY14" fmla="*/ 216642 h 320564"/>
                <a:gd name="connsiteX15" fmla="*/ 103099 w 206197"/>
                <a:gd name="connsiteY15" fmla="*/ 272375 h 320564"/>
                <a:gd name="connsiteX16" fmla="*/ 64174 w 206197"/>
                <a:gd name="connsiteY16" fmla="*/ 216642 h 320564"/>
                <a:gd name="connsiteX17" fmla="*/ 64174 w 206197"/>
                <a:gd name="connsiteY17" fmla="*/ 10650 h 320564"/>
                <a:gd name="connsiteX18" fmla="*/ 10655 w 206197"/>
                <a:gd name="connsiteY18" fmla="*/ 10650 h 320564"/>
                <a:gd name="connsiteX19" fmla="*/ 10655 w 206197"/>
                <a:gd name="connsiteY19" fmla="*/ 216642 h 320564"/>
                <a:gd name="connsiteX20" fmla="*/ 103099 w 206197"/>
                <a:gd name="connsiteY20" fmla="*/ 309893 h 320564"/>
                <a:gd name="connsiteX21" fmla="*/ 195542 w 206197"/>
                <a:gd name="connsiteY21" fmla="*/ 216642 h 32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6197" h="320564">
                  <a:moveTo>
                    <a:pt x="103099" y="320564"/>
                  </a:moveTo>
                  <a:cubicBezTo>
                    <a:pt x="33719" y="320564"/>
                    <a:pt x="0" y="286574"/>
                    <a:pt x="0" y="216664"/>
                  </a:cubicBezTo>
                  <a:lnTo>
                    <a:pt x="0" y="0"/>
                  </a:lnTo>
                  <a:lnTo>
                    <a:pt x="74829" y="0"/>
                  </a:lnTo>
                  <a:lnTo>
                    <a:pt x="74829" y="216642"/>
                  </a:lnTo>
                  <a:cubicBezTo>
                    <a:pt x="74829" y="256267"/>
                    <a:pt x="88415" y="261725"/>
                    <a:pt x="103099" y="261725"/>
                  </a:cubicBezTo>
                  <a:cubicBezTo>
                    <a:pt x="117783" y="261725"/>
                    <a:pt x="131357" y="256267"/>
                    <a:pt x="131357" y="216642"/>
                  </a:cubicBezTo>
                  <a:lnTo>
                    <a:pt x="131357" y="0"/>
                  </a:lnTo>
                  <a:lnTo>
                    <a:pt x="206197" y="0"/>
                  </a:lnTo>
                  <a:lnTo>
                    <a:pt x="206197" y="216642"/>
                  </a:lnTo>
                  <a:cubicBezTo>
                    <a:pt x="206197" y="284633"/>
                    <a:pt x="170592" y="320564"/>
                    <a:pt x="103099" y="320564"/>
                  </a:cubicBezTo>
                  <a:close/>
                  <a:moveTo>
                    <a:pt x="195542" y="216642"/>
                  </a:moveTo>
                  <a:lnTo>
                    <a:pt x="195542" y="10650"/>
                  </a:lnTo>
                  <a:lnTo>
                    <a:pt x="142012" y="10650"/>
                  </a:lnTo>
                  <a:lnTo>
                    <a:pt x="142012" y="216642"/>
                  </a:lnTo>
                  <a:cubicBezTo>
                    <a:pt x="142012" y="240570"/>
                    <a:pt x="137983" y="272375"/>
                    <a:pt x="103099" y="272375"/>
                  </a:cubicBezTo>
                  <a:cubicBezTo>
                    <a:pt x="68215" y="272375"/>
                    <a:pt x="64174" y="240570"/>
                    <a:pt x="64174" y="216642"/>
                  </a:cubicBezTo>
                  <a:lnTo>
                    <a:pt x="64174" y="10650"/>
                  </a:lnTo>
                  <a:lnTo>
                    <a:pt x="10655" y="10650"/>
                  </a:lnTo>
                  <a:lnTo>
                    <a:pt x="10655" y="216642"/>
                  </a:lnTo>
                  <a:cubicBezTo>
                    <a:pt x="10655" y="300219"/>
                    <a:pt x="63409" y="309893"/>
                    <a:pt x="103099" y="309893"/>
                  </a:cubicBezTo>
                  <a:cubicBezTo>
                    <a:pt x="164443" y="309915"/>
                    <a:pt x="195542" y="278543"/>
                    <a:pt x="195542" y="216642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B7D8A1C-EBE0-B346-9684-83B864B140C8}"/>
                </a:ext>
              </a:extLst>
            </p:cNvPr>
            <p:cNvSpPr/>
            <p:nvPr/>
          </p:nvSpPr>
          <p:spPr>
            <a:xfrm>
              <a:off x="6151424" y="5446894"/>
              <a:ext cx="186418" cy="314673"/>
            </a:xfrm>
            <a:custGeom>
              <a:avLst/>
              <a:gdLst>
                <a:gd name="connsiteX0" fmla="*/ 0 w 186418"/>
                <a:gd name="connsiteY0" fmla="*/ 314674 h 314673"/>
                <a:gd name="connsiteX1" fmla="*/ 0 w 186418"/>
                <a:gd name="connsiteY1" fmla="*/ 0 h 314673"/>
                <a:gd name="connsiteX2" fmla="*/ 182201 w 186418"/>
                <a:gd name="connsiteY2" fmla="*/ 0 h 314673"/>
                <a:gd name="connsiteX3" fmla="*/ 182201 w 186418"/>
                <a:gd name="connsiteY3" fmla="*/ 63853 h 314673"/>
                <a:gd name="connsiteX4" fmla="*/ 74841 w 186418"/>
                <a:gd name="connsiteY4" fmla="*/ 63853 h 314673"/>
                <a:gd name="connsiteX5" fmla="*/ 74841 w 186418"/>
                <a:gd name="connsiteY5" fmla="*/ 120352 h 314673"/>
                <a:gd name="connsiteX6" fmla="*/ 175841 w 186418"/>
                <a:gd name="connsiteY6" fmla="*/ 120352 h 314673"/>
                <a:gd name="connsiteX7" fmla="*/ 175841 w 186418"/>
                <a:gd name="connsiteY7" fmla="*/ 184205 h 314673"/>
                <a:gd name="connsiteX8" fmla="*/ 74841 w 186418"/>
                <a:gd name="connsiteY8" fmla="*/ 184205 h 314673"/>
                <a:gd name="connsiteX9" fmla="*/ 74841 w 186418"/>
                <a:gd name="connsiteY9" fmla="*/ 250765 h 314673"/>
                <a:gd name="connsiteX10" fmla="*/ 186419 w 186418"/>
                <a:gd name="connsiteY10" fmla="*/ 250765 h 314673"/>
                <a:gd name="connsiteX11" fmla="*/ 186419 w 186418"/>
                <a:gd name="connsiteY11" fmla="*/ 314629 h 314673"/>
                <a:gd name="connsiteX12" fmla="*/ 175753 w 186418"/>
                <a:gd name="connsiteY12" fmla="*/ 304013 h 314673"/>
                <a:gd name="connsiteX13" fmla="*/ 175753 w 186418"/>
                <a:gd name="connsiteY13" fmla="*/ 261459 h 314673"/>
                <a:gd name="connsiteX14" fmla="*/ 64174 w 186418"/>
                <a:gd name="connsiteY14" fmla="*/ 261459 h 314673"/>
                <a:gd name="connsiteX15" fmla="*/ 64174 w 186418"/>
                <a:gd name="connsiteY15" fmla="*/ 173555 h 314673"/>
                <a:gd name="connsiteX16" fmla="*/ 165175 w 186418"/>
                <a:gd name="connsiteY16" fmla="*/ 173555 h 314673"/>
                <a:gd name="connsiteX17" fmla="*/ 165175 w 186418"/>
                <a:gd name="connsiteY17" fmla="*/ 131001 h 314673"/>
                <a:gd name="connsiteX18" fmla="*/ 64174 w 186418"/>
                <a:gd name="connsiteY18" fmla="*/ 131001 h 314673"/>
                <a:gd name="connsiteX19" fmla="*/ 64174 w 186418"/>
                <a:gd name="connsiteY19" fmla="*/ 53204 h 314673"/>
                <a:gd name="connsiteX20" fmla="*/ 171535 w 186418"/>
                <a:gd name="connsiteY20" fmla="*/ 53204 h 314673"/>
                <a:gd name="connsiteX21" fmla="*/ 171535 w 186418"/>
                <a:gd name="connsiteY21" fmla="*/ 10650 h 314673"/>
                <a:gd name="connsiteX22" fmla="*/ 10599 w 186418"/>
                <a:gd name="connsiteY22" fmla="*/ 10650 h 314673"/>
                <a:gd name="connsiteX23" fmla="*/ 10599 w 186418"/>
                <a:gd name="connsiteY23" fmla="*/ 304013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418" h="314673">
                  <a:moveTo>
                    <a:pt x="0" y="314674"/>
                  </a:moveTo>
                  <a:lnTo>
                    <a:pt x="0" y="0"/>
                  </a:lnTo>
                  <a:lnTo>
                    <a:pt x="182201" y="0"/>
                  </a:lnTo>
                  <a:lnTo>
                    <a:pt x="182201" y="63853"/>
                  </a:lnTo>
                  <a:lnTo>
                    <a:pt x="74841" y="63853"/>
                  </a:lnTo>
                  <a:lnTo>
                    <a:pt x="74841" y="120352"/>
                  </a:lnTo>
                  <a:lnTo>
                    <a:pt x="175841" y="120352"/>
                  </a:lnTo>
                  <a:lnTo>
                    <a:pt x="175841" y="184205"/>
                  </a:lnTo>
                  <a:lnTo>
                    <a:pt x="74841" y="184205"/>
                  </a:lnTo>
                  <a:lnTo>
                    <a:pt x="74841" y="250765"/>
                  </a:lnTo>
                  <a:lnTo>
                    <a:pt x="186419" y="250765"/>
                  </a:lnTo>
                  <a:lnTo>
                    <a:pt x="186419" y="314629"/>
                  </a:lnTo>
                  <a:close/>
                  <a:moveTo>
                    <a:pt x="175753" y="304013"/>
                  </a:moveTo>
                  <a:lnTo>
                    <a:pt x="175753" y="261459"/>
                  </a:lnTo>
                  <a:lnTo>
                    <a:pt x="64174" y="261459"/>
                  </a:lnTo>
                  <a:lnTo>
                    <a:pt x="64174" y="173555"/>
                  </a:lnTo>
                  <a:lnTo>
                    <a:pt x="165175" y="173555"/>
                  </a:lnTo>
                  <a:lnTo>
                    <a:pt x="165175" y="131001"/>
                  </a:lnTo>
                  <a:lnTo>
                    <a:pt x="64174" y="131001"/>
                  </a:lnTo>
                  <a:lnTo>
                    <a:pt x="64174" y="53204"/>
                  </a:lnTo>
                  <a:lnTo>
                    <a:pt x="171535" y="53204"/>
                  </a:lnTo>
                  <a:lnTo>
                    <a:pt x="171535" y="10650"/>
                  </a:lnTo>
                  <a:lnTo>
                    <a:pt x="10599" y="10650"/>
                  </a:lnTo>
                  <a:lnTo>
                    <a:pt x="10599" y="304013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967D109C-8E48-7C49-B721-143096273068}"/>
                </a:ext>
              </a:extLst>
            </p:cNvPr>
            <p:cNvSpPr/>
            <p:nvPr/>
          </p:nvSpPr>
          <p:spPr>
            <a:xfrm>
              <a:off x="5410820" y="5440993"/>
              <a:ext cx="218827" cy="326466"/>
            </a:xfrm>
            <a:custGeom>
              <a:avLst/>
              <a:gdLst>
                <a:gd name="connsiteX0" fmla="*/ 109414 w 218827"/>
                <a:gd name="connsiteY0" fmla="*/ 0 h 326466"/>
                <a:gd name="connsiteX1" fmla="*/ 0 w 218827"/>
                <a:gd name="connsiteY1" fmla="*/ 163239 h 326466"/>
                <a:gd name="connsiteX2" fmla="*/ 109414 w 218827"/>
                <a:gd name="connsiteY2" fmla="*/ 326466 h 326466"/>
                <a:gd name="connsiteX3" fmla="*/ 218828 w 218827"/>
                <a:gd name="connsiteY3" fmla="*/ 163239 h 326466"/>
                <a:gd name="connsiteX4" fmla="*/ 109414 w 218827"/>
                <a:gd name="connsiteY4" fmla="*/ 0 h 326466"/>
                <a:gd name="connsiteX5" fmla="*/ 109414 w 218827"/>
                <a:gd name="connsiteY5" fmla="*/ 315816 h 326466"/>
                <a:gd name="connsiteX6" fmla="*/ 10633 w 218827"/>
                <a:gd name="connsiteY6" fmla="*/ 163239 h 326466"/>
                <a:gd name="connsiteX7" fmla="*/ 109414 w 218827"/>
                <a:gd name="connsiteY7" fmla="*/ 10661 h 326466"/>
                <a:gd name="connsiteX8" fmla="*/ 208195 w 218827"/>
                <a:gd name="connsiteY8" fmla="*/ 163250 h 326466"/>
                <a:gd name="connsiteX9" fmla="*/ 109414 w 218827"/>
                <a:gd name="connsiteY9" fmla="*/ 315816 h 326466"/>
                <a:gd name="connsiteX10" fmla="*/ 109414 w 218827"/>
                <a:gd name="connsiteY10" fmla="*/ 48167 h 326466"/>
                <a:gd name="connsiteX11" fmla="*/ 64174 w 218827"/>
                <a:gd name="connsiteY11" fmla="*/ 163239 h 326466"/>
                <a:gd name="connsiteX12" fmla="*/ 109414 w 218827"/>
                <a:gd name="connsiteY12" fmla="*/ 278299 h 326466"/>
                <a:gd name="connsiteX13" fmla="*/ 154642 w 218827"/>
                <a:gd name="connsiteY13" fmla="*/ 163239 h 326466"/>
                <a:gd name="connsiteX14" fmla="*/ 109414 w 218827"/>
                <a:gd name="connsiteY14" fmla="*/ 48167 h 326466"/>
                <a:gd name="connsiteX15" fmla="*/ 109414 w 218827"/>
                <a:gd name="connsiteY15" fmla="*/ 267649 h 326466"/>
                <a:gd name="connsiteX16" fmla="*/ 74830 w 218827"/>
                <a:gd name="connsiteY16" fmla="*/ 163239 h 326466"/>
                <a:gd name="connsiteX17" fmla="*/ 109414 w 218827"/>
                <a:gd name="connsiteY17" fmla="*/ 58817 h 326466"/>
                <a:gd name="connsiteX18" fmla="*/ 143987 w 218827"/>
                <a:gd name="connsiteY18" fmla="*/ 163239 h 326466"/>
                <a:gd name="connsiteX19" fmla="*/ 109414 w 218827"/>
                <a:gd name="connsiteY19" fmla="*/ 267649 h 32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8827" h="326466">
                  <a:moveTo>
                    <a:pt x="109414" y="0"/>
                  </a:moveTo>
                  <a:cubicBezTo>
                    <a:pt x="8413" y="0"/>
                    <a:pt x="0" y="77221"/>
                    <a:pt x="0" y="163239"/>
                  </a:cubicBezTo>
                  <a:cubicBezTo>
                    <a:pt x="0" y="249256"/>
                    <a:pt x="8358" y="326466"/>
                    <a:pt x="109414" y="326466"/>
                  </a:cubicBezTo>
                  <a:cubicBezTo>
                    <a:pt x="210470" y="326466"/>
                    <a:pt x="218828" y="249256"/>
                    <a:pt x="218828" y="163239"/>
                  </a:cubicBezTo>
                  <a:cubicBezTo>
                    <a:pt x="218828" y="77221"/>
                    <a:pt x="210459" y="0"/>
                    <a:pt x="109414" y="0"/>
                  </a:cubicBezTo>
                  <a:close/>
                  <a:moveTo>
                    <a:pt x="109414" y="315816"/>
                  </a:moveTo>
                  <a:cubicBezTo>
                    <a:pt x="26393" y="315816"/>
                    <a:pt x="10633" y="262191"/>
                    <a:pt x="10633" y="163239"/>
                  </a:cubicBezTo>
                  <a:cubicBezTo>
                    <a:pt x="10633" y="64286"/>
                    <a:pt x="26393" y="10661"/>
                    <a:pt x="109414" y="10661"/>
                  </a:cubicBezTo>
                  <a:cubicBezTo>
                    <a:pt x="192435" y="10661"/>
                    <a:pt x="208195" y="64286"/>
                    <a:pt x="208195" y="163250"/>
                  </a:cubicBezTo>
                  <a:cubicBezTo>
                    <a:pt x="208195" y="262213"/>
                    <a:pt x="192435" y="315816"/>
                    <a:pt x="109414" y="315816"/>
                  </a:cubicBezTo>
                  <a:close/>
                  <a:moveTo>
                    <a:pt x="109414" y="48167"/>
                  </a:moveTo>
                  <a:cubicBezTo>
                    <a:pt x="70457" y="48167"/>
                    <a:pt x="64174" y="82091"/>
                    <a:pt x="64174" y="163239"/>
                  </a:cubicBezTo>
                  <a:cubicBezTo>
                    <a:pt x="64174" y="244386"/>
                    <a:pt x="70457" y="278299"/>
                    <a:pt x="109414" y="278299"/>
                  </a:cubicBezTo>
                  <a:cubicBezTo>
                    <a:pt x="148372" y="278299"/>
                    <a:pt x="154642" y="244375"/>
                    <a:pt x="154642" y="163239"/>
                  </a:cubicBezTo>
                  <a:cubicBezTo>
                    <a:pt x="154642" y="82102"/>
                    <a:pt x="148360" y="48167"/>
                    <a:pt x="109414" y="48167"/>
                  </a:cubicBezTo>
                  <a:close/>
                  <a:moveTo>
                    <a:pt x="109414" y="267649"/>
                  </a:moveTo>
                  <a:cubicBezTo>
                    <a:pt x="81944" y="267649"/>
                    <a:pt x="74830" y="246184"/>
                    <a:pt x="74830" y="163239"/>
                  </a:cubicBezTo>
                  <a:cubicBezTo>
                    <a:pt x="74830" y="80294"/>
                    <a:pt x="81944" y="58817"/>
                    <a:pt x="109414" y="58817"/>
                  </a:cubicBezTo>
                  <a:cubicBezTo>
                    <a:pt x="136884" y="58817"/>
                    <a:pt x="143987" y="80283"/>
                    <a:pt x="143987" y="163239"/>
                  </a:cubicBezTo>
                  <a:cubicBezTo>
                    <a:pt x="143987" y="246195"/>
                    <a:pt x="136884" y="267649"/>
                    <a:pt x="109414" y="267649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D14CF4F9-6DFC-C243-BC99-105C24DAC08C}"/>
                </a:ext>
              </a:extLst>
            </p:cNvPr>
            <p:cNvSpPr/>
            <p:nvPr/>
          </p:nvSpPr>
          <p:spPr>
            <a:xfrm>
              <a:off x="5922240" y="5446894"/>
              <a:ext cx="202834" cy="314673"/>
            </a:xfrm>
            <a:custGeom>
              <a:avLst/>
              <a:gdLst>
                <a:gd name="connsiteX0" fmla="*/ 113210 w 202834"/>
                <a:gd name="connsiteY0" fmla="*/ 0 h 314673"/>
                <a:gd name="connsiteX1" fmla="*/ 0 w 202834"/>
                <a:gd name="connsiteY1" fmla="*/ 0 h 314673"/>
                <a:gd name="connsiteX2" fmla="*/ 0 w 202834"/>
                <a:gd name="connsiteY2" fmla="*/ 314674 h 314673"/>
                <a:gd name="connsiteX3" fmla="*/ 74841 w 202834"/>
                <a:gd name="connsiteY3" fmla="*/ 314674 h 314673"/>
                <a:gd name="connsiteX4" fmla="*/ 74841 w 202834"/>
                <a:gd name="connsiteY4" fmla="*/ 194733 h 314673"/>
                <a:gd name="connsiteX5" fmla="*/ 100158 w 202834"/>
                <a:gd name="connsiteY5" fmla="*/ 194733 h 314673"/>
                <a:gd name="connsiteX6" fmla="*/ 202834 w 202834"/>
                <a:gd name="connsiteY6" fmla="*/ 97111 h 314673"/>
                <a:gd name="connsiteX7" fmla="*/ 113210 w 202834"/>
                <a:gd name="connsiteY7" fmla="*/ 0 h 314673"/>
                <a:gd name="connsiteX8" fmla="*/ 100158 w 202834"/>
                <a:gd name="connsiteY8" fmla="*/ 184083 h 314673"/>
                <a:gd name="connsiteX9" fmla="*/ 64186 w 202834"/>
                <a:gd name="connsiteY9" fmla="*/ 184083 h 314673"/>
                <a:gd name="connsiteX10" fmla="*/ 64186 w 202834"/>
                <a:gd name="connsiteY10" fmla="*/ 304013 h 314673"/>
                <a:gd name="connsiteX11" fmla="*/ 10655 w 202834"/>
                <a:gd name="connsiteY11" fmla="*/ 304013 h 314673"/>
                <a:gd name="connsiteX12" fmla="*/ 10655 w 202834"/>
                <a:gd name="connsiteY12" fmla="*/ 10650 h 314673"/>
                <a:gd name="connsiteX13" fmla="*/ 113210 w 202834"/>
                <a:gd name="connsiteY13" fmla="*/ 10650 h 314673"/>
                <a:gd name="connsiteX14" fmla="*/ 192179 w 202834"/>
                <a:gd name="connsiteY14" fmla="*/ 97178 h 314673"/>
                <a:gd name="connsiteX15" fmla="*/ 100158 w 202834"/>
                <a:gd name="connsiteY15" fmla="*/ 184083 h 314673"/>
                <a:gd name="connsiteX16" fmla="*/ 92999 w 202834"/>
                <a:gd name="connsiteY16" fmla="*/ 48156 h 314673"/>
                <a:gd name="connsiteX17" fmla="*/ 64141 w 202834"/>
                <a:gd name="connsiteY17" fmla="*/ 48156 h 314673"/>
                <a:gd name="connsiteX18" fmla="*/ 64141 w 202834"/>
                <a:gd name="connsiteY18" fmla="*/ 146576 h 314673"/>
                <a:gd name="connsiteX19" fmla="*/ 94686 w 202834"/>
                <a:gd name="connsiteY19" fmla="*/ 146576 h 314673"/>
                <a:gd name="connsiteX20" fmla="*/ 138660 w 202834"/>
                <a:gd name="connsiteY20" fmla="*/ 97999 h 314673"/>
                <a:gd name="connsiteX21" fmla="*/ 92999 w 202834"/>
                <a:gd name="connsiteY21" fmla="*/ 48156 h 314673"/>
                <a:gd name="connsiteX22" fmla="*/ 94675 w 202834"/>
                <a:gd name="connsiteY22" fmla="*/ 135927 h 314673"/>
                <a:gd name="connsiteX23" fmla="*/ 74841 w 202834"/>
                <a:gd name="connsiteY23" fmla="*/ 135927 h 314673"/>
                <a:gd name="connsiteX24" fmla="*/ 74841 w 202834"/>
                <a:gd name="connsiteY24" fmla="*/ 58806 h 314673"/>
                <a:gd name="connsiteX25" fmla="*/ 92999 w 202834"/>
                <a:gd name="connsiteY25" fmla="*/ 58806 h 314673"/>
                <a:gd name="connsiteX26" fmla="*/ 127994 w 202834"/>
                <a:gd name="connsiteY26" fmla="*/ 97999 h 314673"/>
                <a:gd name="connsiteX27" fmla="*/ 94686 w 202834"/>
                <a:gd name="connsiteY27" fmla="*/ 135927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2834" h="314673">
                  <a:moveTo>
                    <a:pt x="113210" y="0"/>
                  </a:moveTo>
                  <a:lnTo>
                    <a:pt x="0" y="0"/>
                  </a:lnTo>
                  <a:lnTo>
                    <a:pt x="0" y="314674"/>
                  </a:lnTo>
                  <a:lnTo>
                    <a:pt x="74841" y="314674"/>
                  </a:lnTo>
                  <a:lnTo>
                    <a:pt x="74841" y="194733"/>
                  </a:lnTo>
                  <a:lnTo>
                    <a:pt x="100158" y="194733"/>
                  </a:lnTo>
                  <a:cubicBezTo>
                    <a:pt x="165408" y="194733"/>
                    <a:pt x="202834" y="159167"/>
                    <a:pt x="202834" y="97111"/>
                  </a:cubicBezTo>
                  <a:cubicBezTo>
                    <a:pt x="202834" y="36320"/>
                    <a:pt x="169326" y="0"/>
                    <a:pt x="113210" y="0"/>
                  </a:cubicBezTo>
                  <a:close/>
                  <a:moveTo>
                    <a:pt x="100158" y="184083"/>
                  </a:moveTo>
                  <a:lnTo>
                    <a:pt x="64186" y="184083"/>
                  </a:lnTo>
                  <a:lnTo>
                    <a:pt x="64186" y="304013"/>
                  </a:lnTo>
                  <a:lnTo>
                    <a:pt x="10655" y="304013"/>
                  </a:lnTo>
                  <a:lnTo>
                    <a:pt x="10655" y="10650"/>
                  </a:lnTo>
                  <a:lnTo>
                    <a:pt x="113210" y="10650"/>
                  </a:lnTo>
                  <a:cubicBezTo>
                    <a:pt x="136951" y="10650"/>
                    <a:pt x="192179" y="19081"/>
                    <a:pt x="192179" y="97178"/>
                  </a:cubicBezTo>
                  <a:cubicBezTo>
                    <a:pt x="192179" y="153210"/>
                    <a:pt x="159493" y="184083"/>
                    <a:pt x="100158" y="184083"/>
                  </a:cubicBezTo>
                  <a:close/>
                  <a:moveTo>
                    <a:pt x="92999" y="48156"/>
                  </a:moveTo>
                  <a:lnTo>
                    <a:pt x="64141" y="48156"/>
                  </a:lnTo>
                  <a:lnTo>
                    <a:pt x="64141" y="146576"/>
                  </a:lnTo>
                  <a:lnTo>
                    <a:pt x="94686" y="146576"/>
                  </a:lnTo>
                  <a:cubicBezTo>
                    <a:pt x="122633" y="146576"/>
                    <a:pt x="138660" y="128827"/>
                    <a:pt x="138660" y="97999"/>
                  </a:cubicBezTo>
                  <a:cubicBezTo>
                    <a:pt x="138649" y="64452"/>
                    <a:pt x="123721" y="48156"/>
                    <a:pt x="92999" y="48156"/>
                  </a:cubicBezTo>
                  <a:close/>
                  <a:moveTo>
                    <a:pt x="94675" y="135927"/>
                  </a:moveTo>
                  <a:lnTo>
                    <a:pt x="74841" y="135927"/>
                  </a:lnTo>
                  <a:lnTo>
                    <a:pt x="74841" y="58806"/>
                  </a:lnTo>
                  <a:lnTo>
                    <a:pt x="92999" y="58806"/>
                  </a:lnTo>
                  <a:cubicBezTo>
                    <a:pt x="117527" y="58806"/>
                    <a:pt x="127994" y="70531"/>
                    <a:pt x="127994" y="97999"/>
                  </a:cubicBezTo>
                  <a:cubicBezTo>
                    <a:pt x="127983" y="122814"/>
                    <a:pt x="116473" y="135927"/>
                    <a:pt x="94686" y="135927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131DD66A-6F2D-224F-8F7E-EF9509EE5C01}"/>
                </a:ext>
              </a:extLst>
            </p:cNvPr>
            <p:cNvSpPr/>
            <p:nvPr/>
          </p:nvSpPr>
          <p:spPr>
            <a:xfrm>
              <a:off x="5164789" y="5446894"/>
              <a:ext cx="218017" cy="314673"/>
            </a:xfrm>
            <a:custGeom>
              <a:avLst/>
              <a:gdLst>
                <a:gd name="connsiteX0" fmla="*/ 214155 w 218017"/>
                <a:gd name="connsiteY0" fmla="*/ 298733 h 314673"/>
                <a:gd name="connsiteX1" fmla="*/ 204521 w 218017"/>
                <a:gd name="connsiteY1" fmla="*/ 251031 h 314673"/>
                <a:gd name="connsiteX2" fmla="*/ 171224 w 218017"/>
                <a:gd name="connsiteY2" fmla="*/ 157847 h 314673"/>
                <a:gd name="connsiteX3" fmla="*/ 206175 w 218017"/>
                <a:gd name="connsiteY3" fmla="*/ 84531 h 314673"/>
                <a:gd name="connsiteX4" fmla="*/ 119081 w 218017"/>
                <a:gd name="connsiteY4" fmla="*/ 0 h 314673"/>
                <a:gd name="connsiteX5" fmla="*/ 0 w 218017"/>
                <a:gd name="connsiteY5" fmla="*/ 0 h 314673"/>
                <a:gd name="connsiteX6" fmla="*/ 0 w 218017"/>
                <a:gd name="connsiteY6" fmla="*/ 314674 h 314673"/>
                <a:gd name="connsiteX7" fmla="*/ 74841 w 218017"/>
                <a:gd name="connsiteY7" fmla="*/ 314674 h 314673"/>
                <a:gd name="connsiteX8" fmla="*/ 74841 w 218017"/>
                <a:gd name="connsiteY8" fmla="*/ 187588 h 314673"/>
                <a:gd name="connsiteX9" fmla="*/ 100146 w 218017"/>
                <a:gd name="connsiteY9" fmla="*/ 187588 h 314673"/>
                <a:gd name="connsiteX10" fmla="*/ 128837 w 218017"/>
                <a:gd name="connsiteY10" fmla="*/ 218561 h 314673"/>
                <a:gd name="connsiteX11" fmla="*/ 130524 w 218017"/>
                <a:gd name="connsiteY11" fmla="*/ 276246 h 314673"/>
                <a:gd name="connsiteX12" fmla="*/ 139404 w 218017"/>
                <a:gd name="connsiteY12" fmla="*/ 311623 h 314673"/>
                <a:gd name="connsiteX13" fmla="*/ 141523 w 218017"/>
                <a:gd name="connsiteY13" fmla="*/ 314663 h 314673"/>
                <a:gd name="connsiteX14" fmla="*/ 218018 w 218017"/>
                <a:gd name="connsiteY14" fmla="*/ 314663 h 314673"/>
                <a:gd name="connsiteX15" fmla="*/ 218018 w 218017"/>
                <a:gd name="connsiteY15" fmla="*/ 300729 h 314673"/>
                <a:gd name="connsiteX16" fmla="*/ 147128 w 218017"/>
                <a:gd name="connsiteY16" fmla="*/ 304002 h 314673"/>
                <a:gd name="connsiteX17" fmla="*/ 141168 w 218017"/>
                <a:gd name="connsiteY17" fmla="*/ 275869 h 314673"/>
                <a:gd name="connsiteX18" fmla="*/ 139492 w 218017"/>
                <a:gd name="connsiteY18" fmla="*/ 218239 h 314673"/>
                <a:gd name="connsiteX19" fmla="*/ 100146 w 218017"/>
                <a:gd name="connsiteY19" fmla="*/ 176917 h 314673"/>
                <a:gd name="connsiteX20" fmla="*/ 64186 w 218017"/>
                <a:gd name="connsiteY20" fmla="*/ 176917 h 314673"/>
                <a:gd name="connsiteX21" fmla="*/ 64186 w 218017"/>
                <a:gd name="connsiteY21" fmla="*/ 304013 h 314673"/>
                <a:gd name="connsiteX22" fmla="*/ 10655 w 218017"/>
                <a:gd name="connsiteY22" fmla="*/ 304013 h 314673"/>
                <a:gd name="connsiteX23" fmla="*/ 10655 w 218017"/>
                <a:gd name="connsiteY23" fmla="*/ 10650 h 314673"/>
                <a:gd name="connsiteX24" fmla="*/ 119103 w 218017"/>
                <a:gd name="connsiteY24" fmla="*/ 10650 h 314673"/>
                <a:gd name="connsiteX25" fmla="*/ 195542 w 218017"/>
                <a:gd name="connsiteY25" fmla="*/ 84531 h 314673"/>
                <a:gd name="connsiteX26" fmla="*/ 148261 w 218017"/>
                <a:gd name="connsiteY26" fmla="*/ 155118 h 314673"/>
                <a:gd name="connsiteX27" fmla="*/ 145441 w 218017"/>
                <a:gd name="connsiteY27" fmla="*/ 155717 h 314673"/>
                <a:gd name="connsiteX28" fmla="*/ 145441 w 218017"/>
                <a:gd name="connsiteY28" fmla="*/ 162551 h 314673"/>
                <a:gd name="connsiteX29" fmla="*/ 148527 w 218017"/>
                <a:gd name="connsiteY29" fmla="*/ 162961 h 314673"/>
                <a:gd name="connsiteX30" fmla="*/ 193866 w 218017"/>
                <a:gd name="connsiteY30" fmla="*/ 251220 h 314673"/>
                <a:gd name="connsiteX31" fmla="*/ 203722 w 218017"/>
                <a:gd name="connsiteY31" fmla="*/ 304013 h 314673"/>
                <a:gd name="connsiteX32" fmla="*/ 96362 w 218017"/>
                <a:gd name="connsiteY32" fmla="*/ 48156 h 314673"/>
                <a:gd name="connsiteX33" fmla="*/ 64174 w 218017"/>
                <a:gd name="connsiteY33" fmla="*/ 48156 h 314673"/>
                <a:gd name="connsiteX34" fmla="*/ 64174 w 218017"/>
                <a:gd name="connsiteY34" fmla="*/ 141950 h 314673"/>
                <a:gd name="connsiteX35" fmla="*/ 92965 w 218017"/>
                <a:gd name="connsiteY35" fmla="*/ 141950 h 314673"/>
                <a:gd name="connsiteX36" fmla="*/ 141990 w 218017"/>
                <a:gd name="connsiteY36" fmla="*/ 93362 h 314673"/>
                <a:gd name="connsiteX37" fmla="*/ 96362 w 218017"/>
                <a:gd name="connsiteY37" fmla="*/ 48156 h 314673"/>
                <a:gd name="connsiteX38" fmla="*/ 93032 w 218017"/>
                <a:gd name="connsiteY38" fmla="*/ 131356 h 314673"/>
                <a:gd name="connsiteX39" fmla="*/ 74841 w 218017"/>
                <a:gd name="connsiteY39" fmla="*/ 131356 h 314673"/>
                <a:gd name="connsiteX40" fmla="*/ 74841 w 218017"/>
                <a:gd name="connsiteY40" fmla="*/ 58806 h 314673"/>
                <a:gd name="connsiteX41" fmla="*/ 96362 w 218017"/>
                <a:gd name="connsiteY41" fmla="*/ 58806 h 314673"/>
                <a:gd name="connsiteX42" fmla="*/ 131357 w 218017"/>
                <a:gd name="connsiteY42" fmla="*/ 93362 h 314673"/>
                <a:gd name="connsiteX43" fmla="*/ 92965 w 218017"/>
                <a:gd name="connsiteY43" fmla="*/ 131301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8017" h="314673">
                  <a:moveTo>
                    <a:pt x="214155" y="298733"/>
                  </a:moveTo>
                  <a:cubicBezTo>
                    <a:pt x="206386" y="294728"/>
                    <a:pt x="204899" y="280174"/>
                    <a:pt x="204521" y="251031"/>
                  </a:cubicBezTo>
                  <a:cubicBezTo>
                    <a:pt x="203833" y="199503"/>
                    <a:pt x="199849" y="170050"/>
                    <a:pt x="171224" y="157847"/>
                  </a:cubicBezTo>
                  <a:cubicBezTo>
                    <a:pt x="193966" y="144990"/>
                    <a:pt x="206175" y="119686"/>
                    <a:pt x="206175" y="84531"/>
                  </a:cubicBezTo>
                  <a:cubicBezTo>
                    <a:pt x="206175" y="30806"/>
                    <a:pt x="174432" y="0"/>
                    <a:pt x="119081" y="0"/>
                  </a:cubicBezTo>
                  <a:lnTo>
                    <a:pt x="0" y="0"/>
                  </a:lnTo>
                  <a:lnTo>
                    <a:pt x="0" y="314674"/>
                  </a:lnTo>
                  <a:lnTo>
                    <a:pt x="74841" y="314674"/>
                  </a:lnTo>
                  <a:lnTo>
                    <a:pt x="74841" y="187588"/>
                  </a:lnTo>
                  <a:lnTo>
                    <a:pt x="100146" y="187588"/>
                  </a:lnTo>
                  <a:cubicBezTo>
                    <a:pt x="119225" y="187588"/>
                    <a:pt x="128071" y="197151"/>
                    <a:pt x="128837" y="218561"/>
                  </a:cubicBezTo>
                  <a:lnTo>
                    <a:pt x="130524" y="276246"/>
                  </a:lnTo>
                  <a:cubicBezTo>
                    <a:pt x="130968" y="288693"/>
                    <a:pt x="132356" y="301595"/>
                    <a:pt x="139404" y="311623"/>
                  </a:cubicBezTo>
                  <a:lnTo>
                    <a:pt x="141523" y="314663"/>
                  </a:lnTo>
                  <a:lnTo>
                    <a:pt x="218018" y="314663"/>
                  </a:lnTo>
                  <a:lnTo>
                    <a:pt x="218018" y="300729"/>
                  </a:lnTo>
                  <a:close/>
                  <a:moveTo>
                    <a:pt x="147128" y="304002"/>
                  </a:moveTo>
                  <a:cubicBezTo>
                    <a:pt x="142533" y="296348"/>
                    <a:pt x="141579" y="285998"/>
                    <a:pt x="141168" y="275869"/>
                  </a:cubicBezTo>
                  <a:lnTo>
                    <a:pt x="139492" y="218239"/>
                  </a:lnTo>
                  <a:cubicBezTo>
                    <a:pt x="138527" y="191194"/>
                    <a:pt x="124919" y="176917"/>
                    <a:pt x="100146" y="176917"/>
                  </a:cubicBezTo>
                  <a:lnTo>
                    <a:pt x="64186" y="176917"/>
                  </a:lnTo>
                  <a:lnTo>
                    <a:pt x="64186" y="304013"/>
                  </a:lnTo>
                  <a:lnTo>
                    <a:pt x="10655" y="304013"/>
                  </a:lnTo>
                  <a:lnTo>
                    <a:pt x="10655" y="10650"/>
                  </a:lnTo>
                  <a:lnTo>
                    <a:pt x="119103" y="10650"/>
                  </a:lnTo>
                  <a:cubicBezTo>
                    <a:pt x="168394" y="10650"/>
                    <a:pt x="195542" y="36885"/>
                    <a:pt x="195542" y="84531"/>
                  </a:cubicBezTo>
                  <a:cubicBezTo>
                    <a:pt x="195542" y="112265"/>
                    <a:pt x="187340" y="146920"/>
                    <a:pt x="148261" y="155118"/>
                  </a:cubicBezTo>
                  <a:lnTo>
                    <a:pt x="145441" y="155717"/>
                  </a:lnTo>
                  <a:lnTo>
                    <a:pt x="145441" y="162551"/>
                  </a:lnTo>
                  <a:lnTo>
                    <a:pt x="148527" y="162961"/>
                  </a:lnTo>
                  <a:cubicBezTo>
                    <a:pt x="186963" y="168053"/>
                    <a:pt x="193012" y="187367"/>
                    <a:pt x="193866" y="251220"/>
                  </a:cubicBezTo>
                  <a:cubicBezTo>
                    <a:pt x="194210" y="277156"/>
                    <a:pt x="195143" y="294861"/>
                    <a:pt x="203722" y="304013"/>
                  </a:cubicBezTo>
                  <a:close/>
                  <a:moveTo>
                    <a:pt x="96362" y="48156"/>
                  </a:moveTo>
                  <a:lnTo>
                    <a:pt x="64174" y="48156"/>
                  </a:lnTo>
                  <a:lnTo>
                    <a:pt x="64174" y="141950"/>
                  </a:lnTo>
                  <a:lnTo>
                    <a:pt x="92965" y="141950"/>
                  </a:lnTo>
                  <a:cubicBezTo>
                    <a:pt x="125963" y="141950"/>
                    <a:pt x="141990" y="126054"/>
                    <a:pt x="141990" y="93362"/>
                  </a:cubicBezTo>
                  <a:cubicBezTo>
                    <a:pt x="142012" y="63787"/>
                    <a:pt x="126262" y="48156"/>
                    <a:pt x="96362" y="48156"/>
                  </a:cubicBezTo>
                  <a:close/>
                  <a:moveTo>
                    <a:pt x="93032" y="131356"/>
                  </a:moveTo>
                  <a:lnTo>
                    <a:pt x="74841" y="131356"/>
                  </a:lnTo>
                  <a:lnTo>
                    <a:pt x="74841" y="58806"/>
                  </a:lnTo>
                  <a:lnTo>
                    <a:pt x="96362" y="58806"/>
                  </a:lnTo>
                  <a:cubicBezTo>
                    <a:pt x="120236" y="58806"/>
                    <a:pt x="131357" y="69788"/>
                    <a:pt x="131357" y="93362"/>
                  </a:cubicBezTo>
                  <a:cubicBezTo>
                    <a:pt x="131357" y="119952"/>
                    <a:pt x="119891" y="131301"/>
                    <a:pt x="92965" y="131301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4437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04D9D8D9-ECF5-9F41-91F9-0EF17E719E7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52413" y="4254500"/>
            <a:ext cx="2827337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1E9FA583-ED5B-6842-8BB8-E16BD08D72E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03575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0" name="Espace réservé du contenu 8">
            <a:extLst>
              <a:ext uri="{FF2B5EF4-FFF2-40B4-BE49-F238E27FC236}">
                <a16:creationId xmlns:a16="http://schemas.microsoft.com/office/drawing/2014/main" id="{D0536C13-D5F9-1842-8A24-A81A4E95242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59501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2" name="Espace réservé du contenu 8">
            <a:extLst>
              <a:ext uri="{FF2B5EF4-FFF2-40B4-BE49-F238E27FC236}">
                <a16:creationId xmlns:a16="http://schemas.microsoft.com/office/drawing/2014/main" id="{D91273E5-5F78-6344-878E-C9AF45F5A2B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111600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0C60930-F025-A241-8D16-2184FD88EE9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4" name="Espace réservé du pied de page 2">
            <a:extLst>
              <a:ext uri="{FF2B5EF4-FFF2-40B4-BE49-F238E27FC236}">
                <a16:creationId xmlns:a16="http://schemas.microsoft.com/office/drawing/2014/main" id="{4B708561-C586-474C-A573-725A887C9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7E06742-E982-FF4C-BEB8-9BDBDBED0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BF51CC19-008F-7A42-B4B0-5E5F8788B84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2413" y="1769051"/>
            <a:ext cx="2827337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0" name="Espace réservé du contenu 8">
            <a:extLst>
              <a:ext uri="{FF2B5EF4-FFF2-40B4-BE49-F238E27FC236}">
                <a16:creationId xmlns:a16="http://schemas.microsoft.com/office/drawing/2014/main" id="{957FF780-ACF5-F841-8BB5-53AB3F71CDA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03575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2" name="Espace réservé du contenu 8">
            <a:extLst>
              <a:ext uri="{FF2B5EF4-FFF2-40B4-BE49-F238E27FC236}">
                <a16:creationId xmlns:a16="http://schemas.microsoft.com/office/drawing/2014/main" id="{0FC88C51-08E7-9549-B05B-E3E8B643550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59501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3" name="Espace réservé du contenu 8">
            <a:extLst>
              <a:ext uri="{FF2B5EF4-FFF2-40B4-BE49-F238E27FC236}">
                <a16:creationId xmlns:a16="http://schemas.microsoft.com/office/drawing/2014/main" id="{E6A264F8-7CD4-9A4B-AFC1-D8C159A1111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111600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5" name="Titre 5">
            <a:extLst>
              <a:ext uri="{FF2B5EF4-FFF2-40B4-BE49-F238E27FC236}">
                <a16:creationId xmlns:a16="http://schemas.microsoft.com/office/drawing/2014/main" id="{A1FEDB72-40DC-484B-9E6D-5071567042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C145C1E3-1F79-F946-B7C6-58B6BD93C9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46CCD9A9-5F78-F347-850B-3E5EB17986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7" name="Espace réservé du texte 17">
            <a:extLst>
              <a:ext uri="{FF2B5EF4-FFF2-40B4-BE49-F238E27FC236}">
                <a16:creationId xmlns:a16="http://schemas.microsoft.com/office/drawing/2014/main" id="{04B42703-00AB-4845-9424-124C64C436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488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18D2C57D-1C0A-384B-AAC8-C8E7A0E96C2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607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360000" tIns="2520000" rIns="360000" bIns="360000" anchor="t"/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Image</a:t>
            </a:r>
            <a:endParaRPr lang="en-GB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02C9FF7-627C-464E-A7DD-88D579ABB5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CA728FEC-D9F6-BD4D-A13C-57505BCB0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BC1ABB2-2B6C-214D-828B-A722F8F968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7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FB967A1-060E-524C-BD61-EA921F2619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2B721D90-7752-1E4D-88CE-6023D78C5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30DFBAA-4D5A-3E40-9999-44BB459BE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470DB6-4F36-034A-9D67-66229DC157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8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FB967A1-060E-524C-BD61-EA921F2619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2B721D90-7752-1E4D-88CE-6023D78C5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14B40A3-EDBE-DF4A-ADB8-B64E48F7C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3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1E14AEA7-CA8E-D94F-9062-B51BE661A091}"/>
              </a:ext>
            </a:extLst>
          </p:cNvPr>
          <p:cNvSpPr txBox="1">
            <a:spLocks/>
          </p:cNvSpPr>
          <p:nvPr userDrawn="1"/>
        </p:nvSpPr>
        <p:spPr>
          <a:xfrm>
            <a:off x="252413" y="2805954"/>
            <a:ext cx="11687175" cy="1246094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600" b="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938" indent="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0" b="1" spc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7666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14D84FA3-EEC4-9F4E-91E8-92179D4986F9}"/>
              </a:ext>
            </a:extLst>
          </p:cNvPr>
          <p:cNvSpPr txBox="1">
            <a:spLocks/>
          </p:cNvSpPr>
          <p:nvPr userDrawn="1"/>
        </p:nvSpPr>
        <p:spPr>
          <a:xfrm>
            <a:off x="252413" y="3260853"/>
            <a:ext cx="11687175" cy="336295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600" b="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938" indent="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0" spc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88699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60017" y="133143"/>
            <a:ext cx="11712000" cy="215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 dirty="0"/>
              <a:t>00 CHAPTER TITLE</a:t>
            </a:r>
            <a:endParaRPr lang="fr-FR" cap="all" noProof="1"/>
          </a:p>
        </p:txBody>
      </p:sp>
      <p:sp>
        <p:nvSpPr>
          <p:cNvPr id="7" name="Titre 3"/>
          <p:cNvSpPr>
            <a:spLocks noGrp="1"/>
          </p:cNvSpPr>
          <p:nvPr>
            <p:ph type="title" hasCustomPrompt="1"/>
          </p:nvPr>
        </p:nvSpPr>
        <p:spPr>
          <a:xfrm>
            <a:off x="241300" y="393887"/>
            <a:ext cx="11711517" cy="345157"/>
          </a:xfrm>
          <a:prstGeom prst="rect">
            <a:avLst/>
          </a:prstGeom>
        </p:spPr>
        <p:txBody>
          <a:bodyPr lIns="0" tIns="0" rIns="0" bIns="0"/>
          <a:lstStyle>
            <a:lvl1pPr>
              <a:defRPr sz="2667" cap="all" baseline="0"/>
            </a:lvl1pPr>
          </a:lstStyle>
          <a:p>
            <a:r>
              <a:rPr lang="fr-FR" dirty="0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676025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">
          <p15:clr>
            <a:srgbClr val="FBAE40"/>
          </p15:clr>
        </p15:guide>
        <p15:guide id="4" orient="horz" pos="227">
          <p15:clr>
            <a:srgbClr val="FBAE40"/>
          </p15:clr>
        </p15:guide>
        <p15:guide id="5" orient="horz" pos="341">
          <p15:clr>
            <a:srgbClr val="FBAE40"/>
          </p15:clr>
        </p15:guide>
        <p15:guide id="6" orient="horz" pos="453">
          <p15:clr>
            <a:srgbClr val="FBAE40"/>
          </p15:clr>
        </p15:guide>
        <p15:guide id="7" orient="horz" pos="278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D6358B-6722-462A-836D-00879C44CD0C}"/>
              </a:ext>
            </a:extLst>
          </p:cNvPr>
          <p:cNvSpPr/>
          <p:nvPr userDrawn="1"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98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Agenda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5F4EFC2-37C7-4440-9239-ADF996B17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599" y="752475"/>
            <a:ext cx="777876" cy="81255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13EBD99A-8963-824E-9612-1FD2087537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599" y="1629020"/>
            <a:ext cx="777875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7706B9C5-A3E1-F04A-A79F-D74C935AC6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600" y="2500467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88271AF-01FF-4F45-BEF7-106F3E589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600" y="3370738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5BF30282-0C1D-BA4C-B0E1-A5ECDB659F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2600" y="4244330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12A5DF5-8C60-0445-98AC-268963EE57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60475" y="752476"/>
            <a:ext cx="4514850" cy="73977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F85EF6EF-1CD7-214E-AE43-93A0327DD5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60475" y="1629020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5E395C77-EFDE-DC44-BBBA-1EEFF0D290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0475" y="2500467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5979416D-1E54-1346-8467-324B62F1CB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60475" y="3370738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3" name="Espace réservé du texte 18">
            <a:extLst>
              <a:ext uri="{FF2B5EF4-FFF2-40B4-BE49-F238E27FC236}">
                <a16:creationId xmlns:a16="http://schemas.microsoft.com/office/drawing/2014/main" id="{C2776288-209D-2F43-BBC2-D9B3C3DD3F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60475" y="4244330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2EAFB55E-A3A6-5047-88B9-5F489ADE3A1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67" y="752475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06</a:t>
            </a:r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A746D684-508E-0141-BB08-7E7713BD854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0767" y="1625439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07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59944509-E2C8-1148-8197-851F9A0E38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90767" y="2498403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08</a:t>
            </a:r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2929EFAF-92C2-C741-A7C6-F1A64D3510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90767" y="3371367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09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47233934-6E76-344E-BBF6-AB5B47362B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0767" y="4244330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10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A70AC798-1881-9A44-A3E5-707E6AA9D9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67712" y="764414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0" name="Espace réservé du texte 18">
            <a:extLst>
              <a:ext uri="{FF2B5EF4-FFF2-40B4-BE49-F238E27FC236}">
                <a16:creationId xmlns:a16="http://schemas.microsoft.com/office/drawing/2014/main" id="{E4CA0B94-E8D8-7844-BBC9-3328C319EA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67735" y="1634393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1" name="Espace réservé du texte 18">
            <a:extLst>
              <a:ext uri="{FF2B5EF4-FFF2-40B4-BE49-F238E27FC236}">
                <a16:creationId xmlns:a16="http://schemas.microsoft.com/office/drawing/2014/main" id="{38C10F25-5D74-8F4F-A9D8-EB0BC368D9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67735" y="2504372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48316A3-0854-2746-B720-CD2261126C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67735" y="3374351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3" name="Espace réservé du texte 18">
            <a:extLst>
              <a:ext uri="{FF2B5EF4-FFF2-40B4-BE49-F238E27FC236}">
                <a16:creationId xmlns:a16="http://schemas.microsoft.com/office/drawing/2014/main" id="{AAF0C1ED-EAB8-AB49-B16F-3F80C9843C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67735" y="4244330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4" name="Espace réservé du pied de page 2">
            <a:extLst>
              <a:ext uri="{FF2B5EF4-FFF2-40B4-BE49-F238E27FC236}">
                <a16:creationId xmlns:a16="http://schemas.microsoft.com/office/drawing/2014/main" id="{E3CDD81C-1B00-5A48-BE0A-09A08DE70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C82E7FFE-A544-BF4D-998C-706D46474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396" userDrawn="1">
          <p15:clr>
            <a:srgbClr val="FBAE40"/>
          </p15:clr>
        </p15:guide>
        <p15:guide id="3" pos="3638" userDrawn="1">
          <p15:clr>
            <a:srgbClr val="547EBF"/>
          </p15:clr>
        </p15:guide>
        <p15:guide id="4" pos="4042" userDrawn="1">
          <p15:clr>
            <a:srgbClr val="547EBF"/>
          </p15:clr>
        </p15:guide>
        <p15:guide id="5" pos="6024" userDrawn="1">
          <p15:clr>
            <a:srgbClr val="FBAE40"/>
          </p15:clr>
        </p15:guide>
        <p15:guide id="6" pos="7362" userDrawn="1">
          <p15:clr>
            <a:srgbClr val="547EBF"/>
          </p15:clr>
        </p15:guide>
        <p15:guide id="7" pos="318" userDrawn="1">
          <p15:clr>
            <a:srgbClr val="547EB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379710-8140-F949-8434-5E1C062B08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124" y="2247441"/>
            <a:ext cx="1941311" cy="137894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0" b="0">
                <a:solidFill>
                  <a:schemeClr val="bg1"/>
                </a:solidFill>
              </a:defRPr>
            </a:lvl1pPr>
            <a:lvl2pPr marL="0" indent="0">
              <a:buNone/>
              <a:tabLst/>
              <a:defRPr sz="9600" b="1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9600" b="1">
                <a:solidFill>
                  <a:schemeClr val="accent1"/>
                </a:solidFill>
              </a:defRPr>
            </a:lvl3pPr>
            <a:lvl4pPr marL="0" indent="0">
              <a:buNone/>
              <a:tabLst/>
              <a:defRPr sz="9600" b="1">
                <a:solidFill>
                  <a:schemeClr val="accent1"/>
                </a:solidFill>
              </a:defRPr>
            </a:lvl4pPr>
            <a:lvl5pPr marL="0" indent="0">
              <a:buNone/>
              <a:tabLst/>
              <a:defRPr sz="9600" b="1">
                <a:solidFill>
                  <a:schemeClr val="accent1"/>
                </a:solidFill>
              </a:defRPr>
            </a:lvl5pPr>
          </a:lstStyle>
          <a:p>
            <a:r>
              <a:rPr lang="en-GB" noProof="0" dirty="0"/>
              <a:t>00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DE416F0-507F-8E49-A960-70CFF93DBB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125" y="3664165"/>
            <a:ext cx="11449876" cy="248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3000" b="0" cap="all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200" b="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2400" b="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2400" b="0" cap="all" baseline="0">
                <a:solidFill>
                  <a:schemeClr val="accent3"/>
                </a:solidFill>
              </a:defRPr>
            </a:lvl5pPr>
          </a:lstStyle>
          <a:p>
            <a:r>
              <a:rPr lang="en-GB" noProof="0" dirty="0"/>
              <a:t>Chapter title</a:t>
            </a:r>
          </a:p>
          <a:p>
            <a:pPr lvl="1"/>
            <a:r>
              <a:rPr lang="en-GB" noProof="0" dirty="0"/>
              <a:t>Chapter subtitle</a:t>
            </a:r>
          </a:p>
        </p:txBody>
      </p:sp>
    </p:spTree>
    <p:extLst>
      <p:ext uri="{BB962C8B-B14F-4D97-AF65-F5344CB8AC3E}">
        <p14:creationId xmlns:p14="http://schemas.microsoft.com/office/powerpoint/2010/main" val="259307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8" userDrawn="1">
          <p15:clr>
            <a:srgbClr val="547EB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4F564BA5-38D0-7D4C-8808-65297893CD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5B84175-CB4D-E947-A00E-D1C020E75D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60476" y="1769517"/>
            <a:ext cx="9669462" cy="4837657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27EEC-202D-B94C-A39C-D7582BDE73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62E63B3F-E4F1-0C49-A4FC-DE5817677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0339160-8961-D54D-9E99-E0B524671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D669AF-EC18-D844-8336-6EAD073D0C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17">
            <a:extLst>
              <a:ext uri="{FF2B5EF4-FFF2-40B4-BE49-F238E27FC236}">
                <a16:creationId xmlns:a16="http://schemas.microsoft.com/office/drawing/2014/main" id="{BEA0C3E1-DFCE-9949-9B28-5D2B1828B9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1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5B84175-CB4D-E947-A00E-D1C020E75D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000" y="1768475"/>
            <a:ext cx="11684001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27EEC-202D-B94C-A39C-D7582BDE73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710AC01F-343A-B249-B71A-D17415021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7FDC106-9BBA-394D-ACF4-A7ED52FC51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4" name="Titre 5">
            <a:extLst>
              <a:ext uri="{FF2B5EF4-FFF2-40B4-BE49-F238E27FC236}">
                <a16:creationId xmlns:a16="http://schemas.microsoft.com/office/drawing/2014/main" id="{A952A761-F5BA-C848-9545-1B47CFF73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B6F230C-2369-064D-AD0E-FA4D850572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17">
            <a:extLst>
              <a:ext uri="{FF2B5EF4-FFF2-40B4-BE49-F238E27FC236}">
                <a16:creationId xmlns:a16="http://schemas.microsoft.com/office/drawing/2014/main" id="{E3904818-13B3-3F4C-A13C-A709C4526A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2" name="Espace réservé du texte 17">
            <a:extLst>
              <a:ext uri="{FF2B5EF4-FFF2-40B4-BE49-F238E27FC236}">
                <a16:creationId xmlns:a16="http://schemas.microsoft.com/office/drawing/2014/main" id="{55DB2BB7-4920-EA47-801F-0F1BBAE803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6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8">
            <a:extLst>
              <a:ext uri="{FF2B5EF4-FFF2-40B4-BE49-F238E27FC236}">
                <a16:creationId xmlns:a16="http://schemas.microsoft.com/office/drawing/2014/main" id="{7E5FC956-F912-984B-99DF-22A9872DFBE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3" y="1768475"/>
            <a:ext cx="5780087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47AC8D51-2CD1-F04D-BCEB-085B3CDBC7C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59500" y="1768475"/>
            <a:ext cx="57816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B6E24E-CA47-B74C-805B-A4B11EDF7B1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25BF8251-0C40-1A46-BA68-8368291A9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176D7E4-53D4-464C-AF76-88928FE69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1" name="Titre 5">
            <a:extLst>
              <a:ext uri="{FF2B5EF4-FFF2-40B4-BE49-F238E27FC236}">
                <a16:creationId xmlns:a16="http://schemas.microsoft.com/office/drawing/2014/main" id="{DA3063C4-8A51-C941-AB86-F58ECC438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20ACDB-812B-4341-8F0F-B8A5A64779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3" name="Espace réservé du texte 17">
            <a:extLst>
              <a:ext uri="{FF2B5EF4-FFF2-40B4-BE49-F238E27FC236}">
                <a16:creationId xmlns:a16="http://schemas.microsoft.com/office/drawing/2014/main" id="{58F947CC-E8AA-7F4E-8446-7A41E53339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B299FAA3-A2DF-784F-B3E4-F7F0607FF6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4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B0E77C10-AD10-F646-91E4-ED2050D74F2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4" y="1768475"/>
            <a:ext cx="3808412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838C7524-A1B5-D946-87F3-03C323F7879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1" y="1768475"/>
            <a:ext cx="38088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7" name="Espace réservé du contenu 8">
            <a:extLst>
              <a:ext uri="{FF2B5EF4-FFF2-40B4-BE49-F238E27FC236}">
                <a16:creationId xmlns:a16="http://schemas.microsoft.com/office/drawing/2014/main" id="{24E56ED7-12A3-0F43-80A9-B23AED214B5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31176" y="1768475"/>
            <a:ext cx="38088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572B5-8060-5C44-8433-6F48EEA7B9E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0" name="Espace réservé du pied de page 2">
            <a:extLst>
              <a:ext uri="{FF2B5EF4-FFF2-40B4-BE49-F238E27FC236}">
                <a16:creationId xmlns:a16="http://schemas.microsoft.com/office/drawing/2014/main" id="{44CC599C-A3C1-8243-8FA6-CB10A51A6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3608206-0B75-FD45-B9AB-AAF0175E11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2" name="Titre 5">
            <a:extLst>
              <a:ext uri="{FF2B5EF4-FFF2-40B4-BE49-F238E27FC236}">
                <a16:creationId xmlns:a16="http://schemas.microsoft.com/office/drawing/2014/main" id="{A441E503-1163-DD4E-9DEA-1AC87229A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D01F6728-6CAE-E543-AC7E-6EAA7BC41C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CFDBFAE7-16C1-1248-B208-AF67F6BBC1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27D4C4C-4CCE-4C4B-BF0C-A529ED59A9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46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FBE57144-A46D-1E40-8117-B75F42E125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3" y="1768475"/>
            <a:ext cx="2827337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7" name="Espace réservé du contenu 8">
            <a:extLst>
              <a:ext uri="{FF2B5EF4-FFF2-40B4-BE49-F238E27FC236}">
                <a16:creationId xmlns:a16="http://schemas.microsoft.com/office/drawing/2014/main" id="{AC9BE962-51D8-414F-84A5-B364C5EED17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03575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8" name="Espace réservé du contenu 8">
            <a:extLst>
              <a:ext uri="{FF2B5EF4-FFF2-40B4-BE49-F238E27FC236}">
                <a16:creationId xmlns:a16="http://schemas.microsoft.com/office/drawing/2014/main" id="{8D37707B-F381-B246-9880-610D157D583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59501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Espace réservé du contenu 8">
            <a:extLst>
              <a:ext uri="{FF2B5EF4-FFF2-40B4-BE49-F238E27FC236}">
                <a16:creationId xmlns:a16="http://schemas.microsoft.com/office/drawing/2014/main" id="{00753B6A-DC6D-414F-894F-F3E48DC84F6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112252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DB317E3-12FD-3A40-A459-6B04C8A4DE8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1" name="Espace réservé du pied de page 2">
            <a:extLst>
              <a:ext uri="{FF2B5EF4-FFF2-40B4-BE49-F238E27FC236}">
                <a16:creationId xmlns:a16="http://schemas.microsoft.com/office/drawing/2014/main" id="{A1963FFD-6F69-8B47-980C-B17B38C937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7821ACB-A557-CC40-930D-B503BC84CA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3" name="Titre 5">
            <a:extLst>
              <a:ext uri="{FF2B5EF4-FFF2-40B4-BE49-F238E27FC236}">
                <a16:creationId xmlns:a16="http://schemas.microsoft.com/office/drawing/2014/main" id="{CE7B1D3E-D118-FB41-9CB9-439665852A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B5A5438F-1C2F-1A4B-9ECD-656FF337C3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5" name="Espace réservé du texte 17">
            <a:extLst>
              <a:ext uri="{FF2B5EF4-FFF2-40B4-BE49-F238E27FC236}">
                <a16:creationId xmlns:a16="http://schemas.microsoft.com/office/drawing/2014/main" id="{1BC0539F-A2B6-8340-8543-584C59758C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20" name="Espace réservé du texte 17">
            <a:extLst>
              <a:ext uri="{FF2B5EF4-FFF2-40B4-BE49-F238E27FC236}">
                <a16:creationId xmlns:a16="http://schemas.microsoft.com/office/drawing/2014/main" id="{A8623501-880A-F141-8BB7-274B7BC402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16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8">
            <a:extLst>
              <a:ext uri="{FF2B5EF4-FFF2-40B4-BE49-F238E27FC236}">
                <a16:creationId xmlns:a16="http://schemas.microsoft.com/office/drawing/2014/main" id="{573B94A7-66CE-4049-9ACD-9989BC3C5F4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52414" y="4254499"/>
            <a:ext cx="3808412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82AD4AA3-F183-DC4C-A1C4-00E89C8DA00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189975" y="4254499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11E18925-CFA6-D04A-AF49-D45CDFDFD8F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31176" y="4254499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44C32C7-C598-B840-8A1C-2B9F2133F7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2" name="Espace réservé du pied de page 2">
            <a:extLst>
              <a:ext uri="{FF2B5EF4-FFF2-40B4-BE49-F238E27FC236}">
                <a16:creationId xmlns:a16="http://schemas.microsoft.com/office/drawing/2014/main" id="{713C8746-51B7-9A4D-A97E-42CC5BBFF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67C3CBB-D96B-434C-8E9C-47AEE66CAB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3" name="Espace réservé du contenu 8">
            <a:extLst>
              <a:ext uri="{FF2B5EF4-FFF2-40B4-BE49-F238E27FC236}">
                <a16:creationId xmlns:a16="http://schemas.microsoft.com/office/drawing/2014/main" id="{8D35A00B-906F-0342-9323-F8CCC9E3307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52414" y="1769050"/>
            <a:ext cx="3808412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4" name="Espace réservé du contenu 8">
            <a:extLst>
              <a:ext uri="{FF2B5EF4-FFF2-40B4-BE49-F238E27FC236}">
                <a16:creationId xmlns:a16="http://schemas.microsoft.com/office/drawing/2014/main" id="{7A1345AA-2C65-554B-81F3-42BBE429375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189975" y="1769050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Espace réservé du contenu 8">
            <a:extLst>
              <a:ext uri="{FF2B5EF4-FFF2-40B4-BE49-F238E27FC236}">
                <a16:creationId xmlns:a16="http://schemas.microsoft.com/office/drawing/2014/main" id="{76DC9F6C-6996-7F45-938F-6E178A0C20F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31176" y="1769050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1" name="Titre 5">
            <a:extLst>
              <a:ext uri="{FF2B5EF4-FFF2-40B4-BE49-F238E27FC236}">
                <a16:creationId xmlns:a16="http://schemas.microsoft.com/office/drawing/2014/main" id="{A8625111-D52C-3647-991D-A034E8B381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A7A02A18-D3C8-6B4E-ADEB-7D003C381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5" name="Espace réservé du texte 17">
            <a:extLst>
              <a:ext uri="{FF2B5EF4-FFF2-40B4-BE49-F238E27FC236}">
                <a16:creationId xmlns:a16="http://schemas.microsoft.com/office/drawing/2014/main" id="{E0CD2AF5-2FA1-9E4C-9183-2FA403029B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11853119-1F7E-3746-AD57-F2ACD85CD9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94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DAF85FE-49F9-3842-AD19-F2B795AE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250826"/>
            <a:ext cx="11699875" cy="250826"/>
          </a:xfrm>
          <a:prstGeom prst="rect">
            <a:avLst/>
          </a:prstGeom>
        </p:spPr>
        <p:txBody>
          <a:bodyPr vert="horz" lIns="0" tIns="36000" rIns="0" bIns="0" rtlCol="0" anchor="ctr" anchorCtr="0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4" name="MSIPCMContentMarking" descr="{&quot;HashCode&quot;:-424964394,&quot;Placement&quot;:&quot;Footer&quot;,&quot;Top&quot;:520.3781,&quot;Left&quot;:874.774353,&quot;SlideWidth&quot;:960,&quot;SlideHeight&quot;:540}">
            <a:extLst>
              <a:ext uri="{FF2B5EF4-FFF2-40B4-BE49-F238E27FC236}">
                <a16:creationId xmlns:a16="http://schemas.microsoft.com/office/drawing/2014/main" id="{CEF30EB7-E991-41E8-8D28-D58BAF705F63}"/>
              </a:ext>
            </a:extLst>
          </p:cNvPr>
          <p:cNvSpPr txBox="1"/>
          <p:nvPr userDrawn="1"/>
        </p:nvSpPr>
        <p:spPr>
          <a:xfrm>
            <a:off x="11109634" y="6608802"/>
            <a:ext cx="1082366" cy="24919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altLang="ko-KR" sz="1000">
                <a:solidFill>
                  <a:srgbClr val="000000"/>
                </a:solidFill>
                <a:latin typeface="Arial" panose="020B0604020202020204" pitchFamily="34" charset="0"/>
              </a:rPr>
              <a:t>Confidential C</a:t>
            </a:r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7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9" r:id="rId3"/>
    <p:sldLayoutId id="2147483668" r:id="rId4"/>
    <p:sldLayoutId id="2147483678" r:id="rId5"/>
    <p:sldLayoutId id="2147483665" r:id="rId6"/>
    <p:sldLayoutId id="2147483666" r:id="rId7"/>
    <p:sldLayoutId id="2147483667" r:id="rId8"/>
    <p:sldLayoutId id="2147483670" r:id="rId9"/>
    <p:sldLayoutId id="2147483671" r:id="rId10"/>
    <p:sldLayoutId id="2147483672" r:id="rId11"/>
    <p:sldLayoutId id="2147483682" r:id="rId12"/>
    <p:sldLayoutId id="2147483674" r:id="rId13"/>
    <p:sldLayoutId id="2147483673" r:id="rId14"/>
    <p:sldLayoutId id="2147483675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158" userDrawn="1">
          <p15:clr>
            <a:srgbClr val="F26B43"/>
          </p15:clr>
        </p15:guide>
        <p15:guide id="4" orient="horz" pos="316" userDrawn="1">
          <p15:clr>
            <a:srgbClr val="F26B43"/>
          </p15:clr>
        </p15:guide>
        <p15:guide id="7" pos="7520" userDrawn="1">
          <p15:clr>
            <a:srgbClr val="F26B43"/>
          </p15:clr>
        </p15:guide>
        <p15:guide id="11" orient="horz" pos="474" userDrawn="1">
          <p15:clr>
            <a:srgbClr val="F26B43"/>
          </p15:clr>
        </p15:guide>
        <p15:guide id="13" orient="horz" pos="4162" userDrawn="1">
          <p15:clr>
            <a:srgbClr val="F26B43"/>
          </p15:clr>
        </p15:guide>
        <p15:guide id="14" pos="3800" userDrawn="1">
          <p15:clr>
            <a:srgbClr val="F26B43"/>
          </p15:clr>
        </p15:guide>
        <p15:guide id="16" pos="3880" userDrawn="1">
          <p15:clr>
            <a:srgbClr val="F26B43"/>
          </p15:clr>
        </p15:guide>
        <p15:guide id="18" pos="5042" userDrawn="1">
          <p15:clr>
            <a:srgbClr val="FBAE40"/>
          </p15:clr>
        </p15:guide>
        <p15:guide id="19" pos="5122" userDrawn="1">
          <p15:clr>
            <a:srgbClr val="FBAE40"/>
          </p15:clr>
        </p15:guide>
        <p15:guide id="20" pos="2638" userDrawn="1">
          <p15:clr>
            <a:srgbClr val="FBAE40"/>
          </p15:clr>
        </p15:guide>
        <p15:guide id="21" pos="2558" userDrawn="1">
          <p15:clr>
            <a:srgbClr val="FBAE40"/>
          </p15:clr>
        </p15:guide>
        <p15:guide id="23" pos="1940" userDrawn="1">
          <p15:clr>
            <a:srgbClr val="FDE53C"/>
          </p15:clr>
        </p15:guide>
        <p15:guide id="24" pos="5662" userDrawn="1">
          <p15:clr>
            <a:srgbClr val="FDE53C"/>
          </p15:clr>
        </p15:guide>
        <p15:guide id="25" pos="5740" userDrawn="1">
          <p15:clr>
            <a:srgbClr val="FDE53C"/>
          </p15:clr>
        </p15:guide>
        <p15:guide id="26" pos="6887" userDrawn="1">
          <p15:clr>
            <a:srgbClr val="FDE53C"/>
          </p15:clr>
        </p15:guide>
        <p15:guide id="27" pos="794" userDrawn="1">
          <p15:clr>
            <a:srgbClr val="FDE53C"/>
          </p15:clr>
        </p15:guide>
        <p15:guide id="29" orient="horz" pos="2596" userDrawn="1">
          <p15:clr>
            <a:srgbClr val="F26B43"/>
          </p15:clr>
        </p15:guide>
        <p15:guide id="30" orient="horz" pos="2680" userDrawn="1">
          <p15:clr>
            <a:srgbClr val="F26B43"/>
          </p15:clr>
        </p15:guide>
        <p15:guide id="31" pos="2018" userDrawn="1">
          <p15:clr>
            <a:srgbClr val="FDE53C"/>
          </p15:clr>
        </p15:guide>
        <p15:guide id="32" orient="horz" pos="954" userDrawn="1">
          <p15:clr>
            <a:srgbClr val="F26B43"/>
          </p15:clr>
        </p15:guide>
        <p15:guide id="33" orient="horz" pos="1114" userDrawn="1">
          <p15:clr>
            <a:srgbClr val="F26B43"/>
          </p15:clr>
        </p15:guide>
        <p15:guide id="34" orient="horz" pos="6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gi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jetbrains.com/ko-kr/pycharm/download/#section=windows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basic_features_overview.ipynb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hyperlink" Target="https://rextester.com/l/python3_online_compiler" TargetMode="External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ikidocs.net/book/1657" TargetMode="External"/><Relationship Id="rId5" Type="http://schemas.openxmlformats.org/officeDocument/2006/relationships/hyperlink" Target="https://docs.python.org/3/tutorial/index.html" TargetMode="External"/><Relationship Id="rId4" Type="http://schemas.openxmlformats.org/officeDocument/2006/relationships/hyperlink" Target="https://wikidocs.net/book/1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ko/3/library/index.html" TargetMode="External"/><Relationship Id="rId2" Type="http://schemas.openxmlformats.org/officeDocument/2006/relationships/hyperlink" Target="https://docs.python.org/ko/3/library/functions.html" TargetMode="Externa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ko/3/library/functions.html" TargetMode="Externa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docs.python.org/ko/3/library/exceptions.html#bltin-exceptions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docs.python.org/ko/3/howto/logging.html" TargetMode="External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3.emf"/><Relationship Id="rId4" Type="http://schemas.openxmlformats.org/officeDocument/2006/relationships/package" Target="../embeddings/Microsoft_Excel_Worksheet1.xlsx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matplotlib.org/stable/tutorials/index.html" TargetMode="Externa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stable/tutorials/introductory/customizing.html#matplotlibrc-sample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matplotlib.org/stable/tutorials/colors/colormaps.html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0.emf"/><Relationship Id="rId4" Type="http://schemas.openxmlformats.org/officeDocument/2006/relationships/package" Target="../embeddings/Microsoft_Excel_Worksheet3.xlsx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pypi.python.org/pypi" TargetMode="Externa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" TargetMode="External"/><Relationship Id="rId2" Type="http://schemas.openxmlformats.org/officeDocument/2006/relationships/hyperlink" Target="https://numpy.org/doc/stable/user/index.html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dandyrilla.github.io/2017-08-12/pandas-10min" TargetMode="External"/><Relationship Id="rId4" Type="http://schemas.openxmlformats.org/officeDocument/2006/relationships/hyperlink" Target="https://pandas.pydata.org/pandas-docs/stable/user_guide/10min.html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tutorial/fft.html" TargetMode="External"/><Relationship Id="rId1" Type="http://schemas.openxmlformats.org/officeDocument/2006/relationships/slideLayout" Target="../slideLayouts/slideLayout1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w3cub.com/matplotlib~3.1/_as_gen/matplotlib.pyplot.specgram" TargetMode="External"/><Relationship Id="rId1" Type="http://schemas.openxmlformats.org/officeDocument/2006/relationships/slideLayout" Target="../slideLayouts/slideLayout1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153FB008-2D39-40C4-939D-3AE0E1EC2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0F75BB-EE5D-EA4D-A920-67968CC5DD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0065" y="4562459"/>
            <a:ext cx="11491868" cy="1025525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ko-KR" altLang="en-US" sz="4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파이썬을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이용한 데이터 분석</a:t>
            </a:r>
            <a:endParaRPr lang="en-US" altLang="ko-KR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4294967295"/>
          </p:nvPr>
        </p:nvSpPr>
        <p:spPr>
          <a:xfrm>
            <a:off x="4367959" y="6144145"/>
            <a:ext cx="3456080" cy="550862"/>
          </a:xfrm>
          <a:prstGeom prst="rect">
            <a:avLst/>
          </a:prstGeom>
        </p:spPr>
        <p:txBody>
          <a:bodyPr anchor="ctr"/>
          <a:lstStyle/>
          <a:p>
            <a:pPr marL="7938" lvl="2" algn="ctr">
              <a:lnSpc>
                <a:spcPct val="200000"/>
              </a:lnSpc>
              <a:spcBef>
                <a:spcPts val="500"/>
              </a:spcBef>
            </a:pPr>
            <a:r>
              <a:rPr lang="en-GB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Y2022   JM</a:t>
            </a:r>
            <a:r>
              <a:rPr lang="en-GB" sz="2400" b="1" u="sng" noProof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KANG</a:t>
            </a:r>
            <a:endParaRPr lang="en-GB" sz="2400" b="1" u="sng" noProof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44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Mapping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97" y="3935250"/>
            <a:ext cx="3979729" cy="19184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90" y="1004318"/>
            <a:ext cx="4389945" cy="27805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85" y="2185022"/>
            <a:ext cx="6417319" cy="366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817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Executive file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Pyinstaller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535E2-665D-453E-AE89-95325E408209}"/>
              </a:ext>
            </a:extLst>
          </p:cNvPr>
          <p:cNvSpPr txBox="1"/>
          <p:nvPr/>
        </p:nvSpPr>
        <p:spPr>
          <a:xfrm>
            <a:off x="440475" y="785763"/>
            <a:ext cx="10876357" cy="11526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Pyinstaller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파일을 윈도우에서 실행 가능한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exe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파일로 변환하는 패키지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https://www.pyinstaller.org/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interpreter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가 설치되지 않은 환경에서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코드를 실행할 수 있도록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배포판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제작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실행 방법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Python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인터프리터 동작 폴더로 대상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코드를 이동 후 실행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4098" name="Picture 2" descr="options">
            <a:extLst>
              <a:ext uri="{FF2B5EF4-FFF2-40B4-BE49-F238E27FC236}">
                <a16:creationId xmlns:a16="http://schemas.microsoft.com/office/drawing/2014/main" id="{68180A3C-A79E-4048-97CC-4D58D63AF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417" y="3055440"/>
            <a:ext cx="6334816" cy="354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C4ECB88-E754-49F1-81E5-A24DFD45BFF1}"/>
              </a:ext>
            </a:extLst>
          </p:cNvPr>
          <p:cNvSpPr/>
          <p:nvPr/>
        </p:nvSpPr>
        <p:spPr>
          <a:xfrm>
            <a:off x="718560" y="2025073"/>
            <a:ext cx="10993215" cy="7888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ex)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test.py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솔 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미표시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exe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icon.ico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라는 아이콘 사용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driver.dll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추가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실행파일명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‘Test_S.exe’</a:t>
            </a:r>
            <a:b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pyinstaller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-w -F --icon=icon.ico --add-data="msedgedriver.exe" -n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Test_S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.exe test.py</a:t>
            </a:r>
            <a:endParaRPr lang="en-US" altLang="ko-KR" sz="16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55825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19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4987D5-397D-4CFE-9B9C-F47B4BC744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  <a:endParaRPr lang="ko-KR" alt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Types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53412" y="987021"/>
          <a:ext cx="8158453" cy="5032299"/>
        </p:xfrm>
        <a:graphic>
          <a:graphicData uri="http://schemas.openxmlformats.org/drawingml/2006/table">
            <a:tbl>
              <a:tblPr/>
              <a:tblGrid>
                <a:gridCol w="2011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3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173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Data type</a:t>
                      </a:r>
                      <a:endParaRPr lang="en-US" sz="1300" dirty="0"/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Storage size</a:t>
                      </a:r>
                      <a:endParaRPr lang="en-US" sz="1300" dirty="0"/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Range</a:t>
                      </a:r>
                      <a:endParaRPr lang="en-US" sz="1300" dirty="0"/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Byte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1 byte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0 to 255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Boolean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2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True or False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Integer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2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-32,768 to 32,767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Long (long integer)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4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-2,147,483,648 to 2,147,483,647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05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Single</a:t>
                      </a:r>
                      <a:br>
                        <a:rPr lang="en-US" sz="1300" b="0" dirty="0"/>
                      </a:br>
                      <a:r>
                        <a:rPr lang="en-US" sz="1300" b="0" dirty="0"/>
                        <a:t>(single-precision </a:t>
                      </a:r>
                    </a:p>
                    <a:p>
                      <a:pPr algn="ctr"/>
                      <a:r>
                        <a:rPr lang="en-US" sz="1300" b="0" dirty="0"/>
                        <a:t>floating-point)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4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-3.402823E38 to -1.401298E-45 for negative values; 1.401298E-45 to 3.402823E38 for positive values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348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Double</a:t>
                      </a:r>
                      <a:br>
                        <a:rPr lang="en-US" sz="1300" b="0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(double-precision floating-point)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8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-1.79769313486231E308 to </a:t>
                      </a:r>
                      <a:br>
                        <a:rPr lang="en-US" sz="1300" b="0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-4.94065645841247E-324 for negative values; 4.94065645841247E-324 to 1.79769313486232E308 for positive values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62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Currency (scaled integer)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8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-922,337,203,685,477.5808 to 922,337,203,685,477.5807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Date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8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January 1, 100 to December 31, 9999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/>
                        <a:t>Object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4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Any Object reference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String  (variable-length)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10 bytes + string length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0 to approximately 2 billion 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String  (fixed-length)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Length of string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1 to approximately 65,400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Variant  (with numbers)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16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Any numeric value up to the range of a Double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Variant (with characters)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22 bytes + string length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Same range as for variable-length String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20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23EA39-045F-4B18-985A-64FEC0B392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Allocation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37"/>
          <a:stretch/>
        </p:blipFill>
        <p:spPr>
          <a:xfrm>
            <a:off x="2611539" y="1033231"/>
            <a:ext cx="6808957" cy="47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74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nstallation wizard joke :) - Water Cooler">
            <a:extLst>
              <a:ext uri="{FF2B5EF4-FFF2-40B4-BE49-F238E27FC236}">
                <a16:creationId xmlns:a16="http://schemas.microsoft.com/office/drawing/2014/main" id="{EA8B5189-49EB-440D-9A08-DE6187498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3" t="1872" b="5165"/>
          <a:stretch/>
        </p:blipFill>
        <p:spPr bwMode="auto">
          <a:xfrm>
            <a:off x="5252115" y="1104523"/>
            <a:ext cx="6311633" cy="443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7D47DD-972D-47BA-AF4D-DA04271206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92A64D-6E61-462E-BC32-774D9374FA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installation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382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anaconda</a:t>
            </a:r>
            <a:endParaRPr lang="ko-KR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BC69483-BEB4-4065-93E7-8FF100271F6A}"/>
              </a:ext>
            </a:extLst>
          </p:cNvPr>
          <p:cNvSpPr txBox="1">
            <a:spLocks noChangeArrowheads="1"/>
          </p:cNvSpPr>
          <p:nvPr/>
        </p:nvSpPr>
        <p:spPr>
          <a:xfrm>
            <a:off x="346511" y="907470"/>
            <a:ext cx="11498979" cy="1837381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ea typeface="굴림" panose="020B0600000101010101" pitchFamily="50" charset="-127"/>
              </a:rPr>
              <a:t>ANACONDA</a:t>
            </a: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Python package platform for Data Science</a:t>
            </a:r>
          </a:p>
          <a:p>
            <a:pPr marL="0" indent="0">
              <a:buNone/>
            </a:pPr>
            <a:r>
              <a:rPr lang="en-US" altLang="ko-KR" sz="2000" kern="0" dirty="0">
                <a:ea typeface="굴림" panose="020B0600000101010101" pitchFamily="50" charset="-127"/>
              </a:rPr>
              <a:t>  </a:t>
            </a:r>
            <a:r>
              <a:rPr lang="en-US" altLang="ko-KR" sz="2000" b="0" kern="0" dirty="0">
                <a:ea typeface="굴림" panose="020B0600000101010101" pitchFamily="50" charset="-127"/>
              </a:rPr>
              <a:t>- Download :  </a:t>
            </a:r>
            <a:r>
              <a:rPr lang="en-US" altLang="ko-KR" sz="2000" b="0" kern="0" dirty="0">
                <a:ea typeface="굴림" panose="020B0600000101010101" pitchFamily="50" charset="-127"/>
                <a:hlinkClick r:id="rId2"/>
              </a:rPr>
              <a:t>https://www.anaconda.com/products/individual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Machine learning package operates on only 64-bits version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8D2AB7-819B-41B5-8005-9EBF0C99B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37" y="2685760"/>
            <a:ext cx="4188705" cy="32951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CFC0C8-ED11-45DA-AB23-213F3F4FB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536" y="2714507"/>
            <a:ext cx="4184785" cy="3266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790FF9-D6CB-4745-B669-0DDFCD1B329E}"/>
              </a:ext>
            </a:extLst>
          </p:cNvPr>
          <p:cNvSpPr txBox="1"/>
          <p:nvPr/>
        </p:nvSpPr>
        <p:spPr>
          <a:xfrm>
            <a:off x="9868372" y="3577258"/>
            <a:ext cx="1723229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b="1" dirty="0">
                <a:solidFill>
                  <a:srgbClr val="FF0000"/>
                </a:solidFill>
                <a:latin typeface="+mj-lt"/>
              </a:rPr>
              <a:t>체크하지 마세요</a:t>
            </a:r>
            <a:r>
              <a:rPr lang="en-US" altLang="ko-KR" b="1" dirty="0">
                <a:solidFill>
                  <a:srgbClr val="FF0000"/>
                </a:solidFill>
                <a:latin typeface="+mj-lt"/>
              </a:rPr>
              <a:t>!</a:t>
            </a:r>
            <a:endParaRPr lang="ko-KR" altLang="en-US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39DC077-E553-44E3-B463-D90323D20BCC}"/>
              </a:ext>
            </a:extLst>
          </p:cNvPr>
          <p:cNvCxnSpPr>
            <a:cxnSpLocks/>
          </p:cNvCxnSpPr>
          <p:nvPr/>
        </p:nvCxnSpPr>
        <p:spPr>
          <a:xfrm flipH="1">
            <a:off x="8908611" y="3757188"/>
            <a:ext cx="860078" cy="970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3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6558E7-2C84-47CA-B104-E27D96742D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FEB9392-F2A2-410E-9187-22108C0B2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anaconda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412972-FB28-4C34-A70B-801D650D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10" y="1015619"/>
            <a:ext cx="2956389" cy="48267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CA5E64-C461-489E-8CBE-9ADF562DB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528" y="1015620"/>
            <a:ext cx="7834053" cy="48267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35E1F04-184D-4FE1-8542-04039FDC8379}"/>
              </a:ext>
            </a:extLst>
          </p:cNvPr>
          <p:cNvSpPr/>
          <p:nvPr/>
        </p:nvSpPr>
        <p:spPr>
          <a:xfrm>
            <a:off x="991738" y="3994246"/>
            <a:ext cx="1901589" cy="4088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`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1330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</a:t>
            </a:r>
            <a:r>
              <a:rPr lang="en-US" altLang="ko-KR" cap="none" dirty="0"/>
              <a:t>PyCharm</a:t>
            </a:r>
            <a:endParaRPr lang="ko-KR" altLang="en-US" cap="none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BC69483-BEB4-4065-93E7-8FF100271F6A}"/>
              </a:ext>
            </a:extLst>
          </p:cNvPr>
          <p:cNvSpPr txBox="1">
            <a:spLocks noChangeArrowheads="1"/>
          </p:cNvSpPr>
          <p:nvPr/>
        </p:nvSpPr>
        <p:spPr>
          <a:xfrm>
            <a:off x="346511" y="907470"/>
            <a:ext cx="11498979" cy="1837381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ea typeface="굴림" panose="020B0600000101010101" pitchFamily="50" charset="-127"/>
              </a:rPr>
              <a:t>PyCharm</a:t>
            </a: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IDE (Integrated Development Environment) for Python</a:t>
            </a:r>
          </a:p>
          <a:p>
            <a:pPr marL="0" indent="0">
              <a:buNone/>
            </a:pPr>
            <a:r>
              <a:rPr lang="en-US" altLang="ko-KR" sz="2000" kern="0" dirty="0">
                <a:ea typeface="굴림" panose="020B0600000101010101" pitchFamily="50" charset="-127"/>
              </a:rPr>
              <a:t>  </a:t>
            </a:r>
            <a:r>
              <a:rPr lang="en-US" altLang="ko-KR" sz="2000" b="0" kern="0" dirty="0">
                <a:ea typeface="굴림" panose="020B0600000101010101" pitchFamily="50" charset="-127"/>
              </a:rPr>
              <a:t>- Download : </a:t>
            </a:r>
            <a:r>
              <a:rPr lang="en-US" altLang="ko-KR" sz="2000" b="0" kern="0" dirty="0">
                <a:ea typeface="굴림" panose="020B0600000101010101" pitchFamily="50" charset="-127"/>
                <a:hlinkClick r:id="rId2"/>
              </a:rPr>
              <a:t>https://www.jetbrains.com/ko-kr/pycharm/download/#section=windows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Choose </a:t>
            </a:r>
            <a:r>
              <a:rPr lang="en-US" altLang="ko-KR" sz="2000" b="0" kern="0" dirty="0">
                <a:solidFill>
                  <a:srgbClr val="FF0000"/>
                </a:solidFill>
                <a:ea typeface="굴림" panose="020B0600000101010101" pitchFamily="50" charset="-127"/>
              </a:rPr>
              <a:t>Community version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6E1E94-32FE-4C11-8F70-1AF076D0A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9" y="2647667"/>
            <a:ext cx="3724227" cy="355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8169B85-375E-4866-910F-271D7C29D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448" y="2608821"/>
            <a:ext cx="5216587" cy="363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787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</a:t>
            </a:r>
            <a:r>
              <a:rPr lang="en-US" altLang="ko-KR" cap="none" dirty="0"/>
              <a:t>PyCharm</a:t>
            </a:r>
            <a:endParaRPr lang="ko-KR" altLang="en-US" cap="none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3A8E11D-490D-42B5-A111-460323043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7" y="1646829"/>
            <a:ext cx="5690323" cy="421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F07162B-AD10-4AC1-AA81-26DDAB976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16" y="1646830"/>
            <a:ext cx="5956901" cy="421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D2117087-85B8-4BF5-BF99-8704FDB04D7B}"/>
              </a:ext>
            </a:extLst>
          </p:cNvPr>
          <p:cNvSpPr txBox="1">
            <a:spLocks noChangeArrowheads="1"/>
          </p:cNvSpPr>
          <p:nvPr/>
        </p:nvSpPr>
        <p:spPr>
          <a:xfrm>
            <a:off x="241300" y="907470"/>
            <a:ext cx="11498979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- Interpreter path : </a:t>
            </a:r>
            <a:r>
              <a:rPr lang="pt-BR" altLang="ko-KR" sz="2000" b="0" kern="0" dirty="0">
                <a:ea typeface="굴림" panose="020B0600000101010101" pitchFamily="50" charset="-127"/>
              </a:rPr>
              <a:t>C:\Users\</a:t>
            </a:r>
            <a:r>
              <a:rPr lang="en-US" altLang="ko-KR" sz="2000" b="0" kern="0" dirty="0">
                <a:ea typeface="굴림" panose="020B0600000101010101" pitchFamily="50" charset="-127"/>
              </a:rPr>
              <a:t>user</a:t>
            </a:r>
            <a:r>
              <a:rPr lang="pt-BR" altLang="ko-KR" sz="2000" b="0" kern="0" dirty="0">
                <a:ea typeface="굴림" panose="020B0600000101010101" pitchFamily="50" charset="-127"/>
              </a:rPr>
              <a:t>\AppData\Local\Continuum\anaconda3\python.exe</a:t>
            </a:r>
            <a:endParaRPr lang="en-US" altLang="ko-KR" sz="2000" b="0" kern="0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4341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B70399-0B25-4441-9CAF-B1B52428A3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74EBAE-4715-462E-B3F5-21216750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 (1/2)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E0716B-8E07-4F76-9CED-9F9CBF879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12" y="1448368"/>
            <a:ext cx="5786810" cy="3961264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F412B1A-6A86-46E3-A24D-819F42ED9B10}"/>
              </a:ext>
            </a:extLst>
          </p:cNvPr>
          <p:cNvSpPr txBox="1">
            <a:spLocks noChangeArrowheads="1"/>
          </p:cNvSpPr>
          <p:nvPr/>
        </p:nvSpPr>
        <p:spPr>
          <a:xfrm>
            <a:off x="252776" y="1008928"/>
            <a:ext cx="5893246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1. Create New Project  or  File &gt;&gt; New Project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6C66B7-B621-4148-BFCB-20223CE86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2467" b="54965"/>
          <a:stretch/>
        </p:blipFill>
        <p:spPr>
          <a:xfrm>
            <a:off x="6461071" y="1448367"/>
            <a:ext cx="5491745" cy="3967251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24DD20A3-3A80-486F-B795-FAC9B56EFF5E}"/>
              </a:ext>
            </a:extLst>
          </p:cNvPr>
          <p:cNvSpPr txBox="1">
            <a:spLocks noChangeArrowheads="1"/>
          </p:cNvSpPr>
          <p:nvPr/>
        </p:nvSpPr>
        <p:spPr>
          <a:xfrm>
            <a:off x="6442833" y="1008928"/>
            <a:ext cx="5389955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2. New &gt;&gt; Python File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3AF822-A0FC-4105-9E53-4E7C1D5F9D12}"/>
              </a:ext>
            </a:extLst>
          </p:cNvPr>
          <p:cNvSpPr/>
          <p:nvPr/>
        </p:nvSpPr>
        <p:spPr>
          <a:xfrm>
            <a:off x="869133" y="1756373"/>
            <a:ext cx="5226867" cy="29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63F1BC-B0F8-41B4-8093-A72D615AB56D}"/>
              </a:ext>
            </a:extLst>
          </p:cNvPr>
          <p:cNvSpPr/>
          <p:nvPr/>
        </p:nvSpPr>
        <p:spPr>
          <a:xfrm>
            <a:off x="359213" y="3766243"/>
            <a:ext cx="1261358" cy="29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68A873-1334-4462-814A-CE6904F61869}"/>
              </a:ext>
            </a:extLst>
          </p:cNvPr>
          <p:cNvSpPr/>
          <p:nvPr/>
        </p:nvSpPr>
        <p:spPr>
          <a:xfrm>
            <a:off x="9521319" y="2888056"/>
            <a:ext cx="2338628" cy="29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21CE7-294C-4472-9B36-8F23996C01E7}"/>
              </a:ext>
            </a:extLst>
          </p:cNvPr>
          <p:cNvSpPr txBox="1"/>
          <p:nvPr/>
        </p:nvSpPr>
        <p:spPr>
          <a:xfrm>
            <a:off x="3124200" y="2113302"/>
            <a:ext cx="2891817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Folder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en-US" altLang="ko-KR" dirty="0">
                <a:solidFill>
                  <a:srgbClr val="FFFF00"/>
                </a:solidFill>
              </a:rPr>
              <a:t>name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en-US" altLang="ko-KR" dirty="0">
                <a:solidFill>
                  <a:srgbClr val="FFFF00"/>
                </a:solidFill>
              </a:rPr>
              <a:t>= project name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EB031-7D09-4963-A81C-4B6F29F613AB}"/>
              </a:ext>
            </a:extLst>
          </p:cNvPr>
          <p:cNvSpPr txBox="1"/>
          <p:nvPr/>
        </p:nvSpPr>
        <p:spPr>
          <a:xfrm>
            <a:off x="1745113" y="3797680"/>
            <a:ext cx="1910779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Choose interpreter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1DF3D-025E-44A7-A304-56CA12CD3A93}"/>
              </a:ext>
            </a:extLst>
          </p:cNvPr>
          <p:cNvSpPr txBox="1"/>
          <p:nvPr/>
        </p:nvSpPr>
        <p:spPr>
          <a:xfrm>
            <a:off x="9639880" y="3218381"/>
            <a:ext cx="2192908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Make new Python file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82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B70399-0B25-4441-9CAF-B1B52428A3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74EBAE-4715-462E-B3F5-21216750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 (2/2)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466BCC-6B9E-446B-B0AE-0A256CCFE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09" t="10323" r="27950" b="44204"/>
          <a:stretch/>
        </p:blipFill>
        <p:spPr>
          <a:xfrm>
            <a:off x="9062535" y="980408"/>
            <a:ext cx="2755263" cy="45521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53DA3F-7FB1-46BE-9E04-58549D139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97" y="980408"/>
            <a:ext cx="8189196" cy="530031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2233A6-B7EB-4678-900C-F83E1A13B350}"/>
              </a:ext>
            </a:extLst>
          </p:cNvPr>
          <p:cNvSpPr/>
          <p:nvPr/>
        </p:nvSpPr>
        <p:spPr>
          <a:xfrm>
            <a:off x="638225" y="1457609"/>
            <a:ext cx="1892540" cy="2874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1829CA-FE5E-4C5F-8822-3B3C925D9114}"/>
              </a:ext>
            </a:extLst>
          </p:cNvPr>
          <p:cNvSpPr/>
          <p:nvPr/>
        </p:nvSpPr>
        <p:spPr>
          <a:xfrm>
            <a:off x="2558475" y="1457609"/>
            <a:ext cx="6111818" cy="2874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991F5A-4A0E-4B8F-AFD5-1B3659815C94}"/>
              </a:ext>
            </a:extLst>
          </p:cNvPr>
          <p:cNvSpPr/>
          <p:nvPr/>
        </p:nvSpPr>
        <p:spPr>
          <a:xfrm>
            <a:off x="638225" y="4561027"/>
            <a:ext cx="8032068" cy="1316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4E7047-DCDD-4DD9-B2E9-42C0A0E5C277}"/>
              </a:ext>
            </a:extLst>
          </p:cNvPr>
          <p:cNvSpPr txBox="1"/>
          <p:nvPr/>
        </p:nvSpPr>
        <p:spPr>
          <a:xfrm>
            <a:off x="4800860" y="2710066"/>
            <a:ext cx="135453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Code Editor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185E28-E210-40E7-ABEB-5EA4B775F855}"/>
              </a:ext>
            </a:extLst>
          </p:cNvPr>
          <p:cNvSpPr txBox="1"/>
          <p:nvPr/>
        </p:nvSpPr>
        <p:spPr>
          <a:xfrm>
            <a:off x="721277" y="2746395"/>
            <a:ext cx="1726435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Project window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C1E039-2F0E-4BED-A9EC-9B71754BDE91}"/>
              </a:ext>
            </a:extLst>
          </p:cNvPr>
          <p:cNvSpPr txBox="1"/>
          <p:nvPr/>
        </p:nvSpPr>
        <p:spPr>
          <a:xfrm>
            <a:off x="3898426" y="5115234"/>
            <a:ext cx="1910779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Runtime console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B511D8-204F-4C9D-BD52-5FA3291B0A73}"/>
              </a:ext>
            </a:extLst>
          </p:cNvPr>
          <p:cNvSpPr/>
          <p:nvPr/>
        </p:nvSpPr>
        <p:spPr>
          <a:xfrm>
            <a:off x="7088930" y="1228437"/>
            <a:ext cx="1581363" cy="229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06ECC-4308-42EE-9E55-BE59D994CEE2}"/>
              </a:ext>
            </a:extLst>
          </p:cNvPr>
          <p:cNvSpPr txBox="1"/>
          <p:nvPr/>
        </p:nvSpPr>
        <p:spPr>
          <a:xfrm>
            <a:off x="5800152" y="1034870"/>
            <a:ext cx="125354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Run button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86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Python : ProgrammerHumor">
            <a:extLst>
              <a:ext uri="{FF2B5EF4-FFF2-40B4-BE49-F238E27FC236}">
                <a16:creationId xmlns:a16="http://schemas.microsoft.com/office/drawing/2014/main" id="{D5BD64E2-E23F-4134-85FD-9B213B6CD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" t="969" r="2833"/>
          <a:stretch/>
        </p:blipFill>
        <p:spPr bwMode="auto">
          <a:xfrm>
            <a:off x="6005016" y="696015"/>
            <a:ext cx="5054171" cy="50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976FAB-B578-4D88-8D4F-67765635E2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8FF7165-B260-4E50-914E-455EF14EE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2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9ED26E8-7734-4235-9A4B-FEB5A86660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90D1A65-1CF2-4656-BDF2-E5B392B2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COlab</a:t>
            </a:r>
            <a:endParaRPr lang="ko-KR" alt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46449F7-B50C-417E-836D-9022A0637EF6}"/>
              </a:ext>
            </a:extLst>
          </p:cNvPr>
          <p:cNvSpPr txBox="1">
            <a:spLocks noChangeArrowheads="1"/>
          </p:cNvSpPr>
          <p:nvPr/>
        </p:nvSpPr>
        <p:spPr>
          <a:xfrm>
            <a:off x="241300" y="1058524"/>
            <a:ext cx="11563517" cy="5342215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Google</a:t>
            </a:r>
            <a:r>
              <a:rPr lang="ko-KR" altLang="en-US" sz="2000" b="0" kern="0" dirty="0">
                <a:ea typeface="굴림" panose="020B0600000101010101" pitchFamily="50" charset="-127"/>
              </a:rPr>
              <a:t>에서 제공하는 웹 기반 </a:t>
            </a:r>
            <a:r>
              <a:rPr lang="en-US" altLang="ko-KR" sz="2000" b="0" kern="0" dirty="0">
                <a:ea typeface="굴림" panose="020B0600000101010101" pitchFamily="50" charset="-127"/>
              </a:rPr>
              <a:t>Python </a:t>
            </a:r>
            <a:r>
              <a:rPr lang="ko-KR" altLang="en-US" sz="2000" b="0" kern="0" dirty="0">
                <a:ea typeface="굴림" panose="020B0600000101010101" pitchFamily="50" charset="-127"/>
              </a:rPr>
              <a:t>스크립트 실행 </a:t>
            </a:r>
            <a:r>
              <a:rPr lang="en-US" altLang="ko-KR" sz="2000" b="0" kern="0" dirty="0">
                <a:ea typeface="굴림" panose="020B0600000101010101" pitchFamily="50" charset="-127"/>
              </a:rPr>
              <a:t>platform  (</a:t>
            </a:r>
            <a:r>
              <a:rPr lang="en-US" altLang="ko-KR" sz="2000" b="0" kern="0" dirty="0">
                <a:ea typeface="굴림" panose="020B0600000101010101" pitchFamily="50" charset="-127"/>
                <a:hlinkClick r:id="rId2"/>
              </a:rPr>
              <a:t>https://colab.research.google.com/</a:t>
            </a:r>
            <a:r>
              <a:rPr lang="en-US" altLang="ko-KR" sz="2000" b="0" kern="0" dirty="0">
                <a:ea typeface="굴림" panose="020B0600000101010101" pitchFamily="50" charset="-127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</a:t>
            </a:r>
            <a:r>
              <a:rPr lang="ko-KR" altLang="en-US" sz="2000" b="0" kern="0" dirty="0" err="1">
                <a:ea typeface="굴림" panose="020B0600000101010101" pitchFamily="50" charset="-127"/>
              </a:rPr>
              <a:t>웹브라우저를</a:t>
            </a:r>
            <a:r>
              <a:rPr lang="ko-KR" altLang="en-US" sz="2000" b="0" kern="0" dirty="0">
                <a:ea typeface="굴림" panose="020B0600000101010101" pitchFamily="50" charset="-127"/>
              </a:rPr>
              <a:t> 이용하여 어떤 환경에서도 실행 가능 </a:t>
            </a:r>
            <a:r>
              <a:rPr lang="en-US" altLang="ko-KR" sz="2000" b="0" kern="0" dirty="0">
                <a:ea typeface="굴림" panose="020B0600000101010101" pitchFamily="50" charset="-127"/>
              </a:rPr>
              <a:t>(ex.</a:t>
            </a:r>
            <a:r>
              <a:rPr lang="ko-KR" altLang="en-US" sz="2000" b="0" kern="0" dirty="0">
                <a:ea typeface="굴림" panose="020B0600000101010101" pitchFamily="50" charset="-127"/>
              </a:rPr>
              <a:t> 스마트폰</a:t>
            </a:r>
            <a:r>
              <a:rPr lang="en-US" altLang="ko-KR" sz="2000" b="0" kern="0" dirty="0">
                <a:ea typeface="굴림" panose="020B0600000101010101" pitchFamily="50" charset="-127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</a:t>
            </a:r>
            <a:r>
              <a:rPr lang="ko-KR" altLang="en-US" sz="2000" b="0" kern="0" dirty="0">
                <a:ea typeface="굴림" panose="020B0600000101010101" pitchFamily="50" charset="-127"/>
              </a:rPr>
              <a:t>클라우드 서버의 </a:t>
            </a:r>
            <a:r>
              <a:rPr lang="en-US" altLang="ko-KR" sz="2000" b="0" kern="0" dirty="0">
                <a:ea typeface="굴림" panose="020B0600000101010101" pitchFamily="50" charset="-127"/>
              </a:rPr>
              <a:t>CPU, RAM </a:t>
            </a:r>
            <a:r>
              <a:rPr lang="ko-KR" altLang="en-US" sz="2000" b="0" kern="0" dirty="0">
                <a:ea typeface="굴림" panose="020B0600000101010101" pitchFamily="50" charset="-127"/>
              </a:rPr>
              <a:t>제공</a:t>
            </a:r>
            <a:r>
              <a:rPr lang="en-US" altLang="ko-KR" sz="2000" b="0" kern="0" dirty="0">
                <a:ea typeface="굴림" panose="020B0600000101010101" pitchFamily="50" charset="-127"/>
              </a:rPr>
              <a:t> </a:t>
            </a:r>
            <a:r>
              <a:rPr lang="ko-KR" altLang="en-US" sz="2000" b="0" kern="0" dirty="0">
                <a:ea typeface="굴림" panose="020B0600000101010101" pitchFamily="50" charset="-127"/>
              </a:rPr>
              <a:t>및 </a:t>
            </a:r>
            <a:r>
              <a:rPr lang="en-US" altLang="ko-KR" sz="2000" b="0" kern="0" dirty="0">
                <a:ea typeface="굴림" panose="020B0600000101010101" pitchFamily="50" charset="-127"/>
              </a:rPr>
              <a:t>ML </a:t>
            </a:r>
            <a:r>
              <a:rPr lang="ko-KR" altLang="en-US" sz="2000" b="0" kern="0" dirty="0">
                <a:ea typeface="굴림" panose="020B0600000101010101" pitchFamily="50" charset="-127"/>
              </a:rPr>
              <a:t>연산을 위한 </a:t>
            </a:r>
            <a:r>
              <a:rPr lang="en-US" altLang="ko-KR" sz="2000" b="0" kern="0" dirty="0">
                <a:ea typeface="굴림" panose="020B0600000101010101" pitchFamily="50" charset="-127"/>
              </a:rPr>
              <a:t>GPU, TPU </a:t>
            </a:r>
            <a:r>
              <a:rPr lang="ko-KR" altLang="en-US" sz="2000" b="0" kern="0" dirty="0">
                <a:ea typeface="굴림" panose="020B0600000101010101" pitchFamily="50" charset="-127"/>
              </a:rPr>
              <a:t>리소스 할당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Python </a:t>
            </a:r>
            <a:r>
              <a:rPr lang="en-US" altLang="ko-KR" sz="2000" b="0" kern="0" dirty="0" err="1">
                <a:ea typeface="굴림" panose="020B0600000101010101" pitchFamily="50" charset="-127"/>
              </a:rPr>
              <a:t>Jupyter</a:t>
            </a:r>
            <a:r>
              <a:rPr lang="en-US" altLang="ko-KR" sz="2000" b="0" kern="0" dirty="0">
                <a:ea typeface="굴림" panose="020B0600000101010101" pitchFamily="50" charset="-127"/>
              </a:rPr>
              <a:t> Notebook </a:t>
            </a:r>
            <a:r>
              <a:rPr lang="ko-KR" altLang="en-US" sz="2000" b="0" kern="0" dirty="0">
                <a:ea typeface="굴림" panose="020B0600000101010101" pitchFamily="50" charset="-127"/>
              </a:rPr>
              <a:t>과 유사한 인터페이스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Data science, Machine learning</a:t>
            </a:r>
            <a:r>
              <a:rPr lang="ko-KR" altLang="en-US" sz="2000" b="0" kern="0" dirty="0">
                <a:ea typeface="굴림" panose="020B0600000101010101" pitchFamily="50" charset="-127"/>
              </a:rPr>
              <a:t>을 위한 대부분의 패키지 내장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Workspace</a:t>
            </a:r>
            <a:r>
              <a:rPr lang="ko-KR" altLang="en-US" sz="2000" b="0" kern="0" dirty="0">
                <a:ea typeface="굴림" panose="020B0600000101010101" pitchFamily="50" charset="-127"/>
              </a:rPr>
              <a:t>를 </a:t>
            </a:r>
            <a:r>
              <a:rPr lang="en-US" altLang="ko-KR" sz="2000" b="0" kern="0" dirty="0">
                <a:ea typeface="굴림" panose="020B0600000101010101" pitchFamily="50" charset="-127"/>
              </a:rPr>
              <a:t>Notebook </a:t>
            </a:r>
            <a:r>
              <a:rPr lang="ko-KR" altLang="en-US" sz="2000" b="0" kern="0" dirty="0">
                <a:ea typeface="굴림" panose="020B0600000101010101" pitchFamily="50" charset="-127"/>
              </a:rPr>
              <a:t>단위로 관리하며 </a:t>
            </a:r>
            <a:r>
              <a:rPr lang="en-US" altLang="ko-KR" sz="2000" b="0" kern="0" dirty="0">
                <a:ea typeface="굴림" panose="020B0600000101010101" pitchFamily="50" charset="-127"/>
              </a:rPr>
              <a:t>Google Drive</a:t>
            </a:r>
            <a:r>
              <a:rPr lang="ko-KR" altLang="en-US" sz="2000" b="0" kern="0" dirty="0">
                <a:ea typeface="굴림" panose="020B0600000101010101" pitchFamily="50" charset="-127"/>
              </a:rPr>
              <a:t>와 연동 저장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</a:t>
            </a:r>
            <a:r>
              <a:rPr lang="en-US" altLang="ko-KR" sz="2000" b="0" kern="0" dirty="0" err="1">
                <a:ea typeface="굴림" panose="020B0600000101010101" pitchFamily="50" charset="-127"/>
              </a:rPr>
              <a:t>Github</a:t>
            </a:r>
            <a:r>
              <a:rPr lang="ko-KR" altLang="en-US" sz="2000" b="0" kern="0" dirty="0">
                <a:ea typeface="굴림" panose="020B0600000101010101" pitchFamily="50" charset="-127"/>
              </a:rPr>
              <a:t>과 연동하여 버전 관리 가능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</a:t>
            </a:r>
            <a:r>
              <a:rPr lang="ko-KR" altLang="en-US" sz="2000" b="0" kern="0" dirty="0">
                <a:ea typeface="굴림" panose="020B0600000101010101" pitchFamily="50" charset="-127"/>
              </a:rPr>
              <a:t>무료 버전의 경우</a:t>
            </a:r>
            <a:r>
              <a:rPr lang="en-US" altLang="ko-KR" sz="2000" b="0" kern="0" dirty="0">
                <a:ea typeface="굴림" panose="020B0600000101010101" pitchFamily="50" charset="-127"/>
              </a:rPr>
              <a:t>, </a:t>
            </a:r>
            <a:r>
              <a:rPr lang="ko-KR" altLang="en-US" sz="2000" b="0" kern="0" dirty="0">
                <a:ea typeface="굴림" panose="020B0600000101010101" pitchFamily="50" charset="-127"/>
              </a:rPr>
              <a:t>최대 </a:t>
            </a:r>
            <a:r>
              <a:rPr lang="en-US" altLang="ko-KR" sz="2000" b="0" kern="0" dirty="0">
                <a:ea typeface="굴림" panose="020B0600000101010101" pitchFamily="50" charset="-127"/>
              </a:rPr>
              <a:t>12</a:t>
            </a:r>
            <a:r>
              <a:rPr lang="ko-KR" altLang="en-US" sz="2000" b="0" kern="0" dirty="0">
                <a:ea typeface="굴림" panose="020B0600000101010101" pitchFamily="50" charset="-127"/>
              </a:rPr>
              <a:t>시간 동안 노트북 리소스 유지</a:t>
            </a:r>
            <a:r>
              <a:rPr lang="en-US" altLang="ko-KR" sz="2000" b="0" kern="0" dirty="0">
                <a:ea typeface="굴림" panose="020B0600000101010101" pitchFamily="50" charset="-127"/>
              </a:rPr>
              <a:t>, Pro</a:t>
            </a:r>
            <a:r>
              <a:rPr lang="ko-KR" altLang="en-US" sz="2000" b="0" kern="0" dirty="0">
                <a:ea typeface="굴림" panose="020B0600000101010101" pitchFamily="50" charset="-127"/>
              </a:rPr>
              <a:t> 버전의 경우 백그라운드 실행 가능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Tutorial : </a:t>
            </a:r>
            <a:r>
              <a:rPr lang="en-US" altLang="ko-KR" sz="2000" b="0" kern="0" dirty="0">
                <a:ea typeface="굴림" panose="020B0600000101010101" pitchFamily="50" charset="-127"/>
                <a:hlinkClick r:id="rId3"/>
              </a:rPr>
              <a:t>https://colab.research.google.com/notebooks/basic_features_overview.ipynb</a:t>
            </a:r>
            <a:r>
              <a:rPr lang="en-US" altLang="ko-KR" sz="2000" b="0" kern="0" dirty="0">
                <a:ea typeface="굴림" panose="020B0600000101010101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81102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9ED26E8-7734-4235-9A4B-FEB5A86660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90D1A65-1CF2-4656-BDF2-E5B392B2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en-US" altLang="ko-KR" dirty="0"/>
              <a:t> interface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FAC112-2F65-4EBE-9EB9-CFC3EACAB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761" y="942946"/>
            <a:ext cx="8114876" cy="55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67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9ED26E8-7734-4235-9A4B-FEB5A86660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90D1A65-1CF2-4656-BDF2-E5B392B2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 err="1"/>
              <a:t>colab</a:t>
            </a:r>
            <a:r>
              <a:rPr lang="en-US" altLang="ko-KR" dirty="0"/>
              <a:t> note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ED392A-0B71-44DD-806C-5C76F48D0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290" y="1736509"/>
            <a:ext cx="5584527" cy="4727604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1C6E17CD-3329-4E27-8DCC-0C0AD070F397}"/>
              </a:ext>
            </a:extLst>
          </p:cNvPr>
          <p:cNvSpPr txBox="1">
            <a:spLocks noChangeArrowheads="1"/>
          </p:cNvSpPr>
          <p:nvPr/>
        </p:nvSpPr>
        <p:spPr>
          <a:xfrm>
            <a:off x="325203" y="981828"/>
            <a:ext cx="4771897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ko-KR" altLang="en-US" sz="2000" b="0" kern="0" dirty="0">
                <a:ea typeface="굴림" panose="020B0600000101010101" pitchFamily="50" charset="-127"/>
              </a:rPr>
              <a:t>방법 </a:t>
            </a:r>
            <a:r>
              <a:rPr lang="en-US" altLang="ko-KR" sz="2000" b="0" kern="0" dirty="0">
                <a:ea typeface="굴림" panose="020B0600000101010101" pitchFamily="50" charset="-127"/>
              </a:rPr>
              <a:t>1 : Google </a:t>
            </a:r>
            <a:r>
              <a:rPr lang="en-US" altLang="ko-KR" sz="2000" b="0" kern="0" dirty="0" err="1">
                <a:ea typeface="굴림" panose="020B0600000101010101" pitchFamily="50" charset="-127"/>
              </a:rPr>
              <a:t>Colab</a:t>
            </a:r>
            <a:r>
              <a:rPr lang="ko-KR" altLang="en-US" sz="2000" b="0" kern="0" dirty="0">
                <a:ea typeface="굴림" panose="020B0600000101010101" pitchFamily="50" charset="-127"/>
              </a:rPr>
              <a:t>에서 새 노트 작성</a:t>
            </a:r>
            <a:endParaRPr lang="en-US" altLang="ko-KR" sz="2000" b="0" kern="0" dirty="0">
              <a:ea typeface="굴림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8F1B22-CA32-4B8C-BC68-E875A08E5D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81"/>
          <a:stretch/>
        </p:blipFill>
        <p:spPr>
          <a:xfrm>
            <a:off x="401559" y="1736509"/>
            <a:ext cx="4994306" cy="4391025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9331E82B-53B7-4A94-88F4-D11D1A7F1171}"/>
              </a:ext>
            </a:extLst>
          </p:cNvPr>
          <p:cNvSpPr txBox="1">
            <a:spLocks noChangeArrowheads="1"/>
          </p:cNvSpPr>
          <p:nvPr/>
        </p:nvSpPr>
        <p:spPr>
          <a:xfrm>
            <a:off x="6368290" y="981828"/>
            <a:ext cx="4771897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ko-KR" altLang="en-US" sz="2000" b="0" kern="0" dirty="0">
                <a:ea typeface="굴림" panose="020B0600000101010101" pitchFamily="50" charset="-127"/>
              </a:rPr>
              <a:t>방법 </a:t>
            </a:r>
            <a:r>
              <a:rPr lang="en-US" altLang="ko-KR" sz="2000" b="0" kern="0" dirty="0">
                <a:ea typeface="굴림" panose="020B0600000101010101" pitchFamily="50" charset="-127"/>
              </a:rPr>
              <a:t>2 : Google Drive</a:t>
            </a:r>
            <a:r>
              <a:rPr lang="ko-KR" altLang="en-US" sz="2000" b="0" kern="0" dirty="0">
                <a:ea typeface="굴림" panose="020B0600000101010101" pitchFamily="50" charset="-127"/>
              </a:rPr>
              <a:t>에서 새로 만들기</a:t>
            </a:r>
            <a:endParaRPr lang="en-US" altLang="ko-KR" sz="2000" b="0" kern="0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626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9ED26E8-7734-4235-9A4B-FEB5A86660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90D1A65-1CF2-4656-BDF2-E5B392B2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 world on </a:t>
            </a:r>
            <a:r>
              <a:rPr lang="en-US" altLang="ko-KR" dirty="0" err="1"/>
              <a:t>COlab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FF1D6D-0E29-4300-9FF4-DCDC2CDC9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70" y="929672"/>
            <a:ext cx="8689252" cy="553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1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Tutorial</a:t>
            </a:r>
            <a:endParaRPr lang="ko-KR" altLang="en-US" dirty="0"/>
          </a:p>
        </p:txBody>
      </p:sp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656C786A-6668-4C17-9952-EE7F21E02D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6381" y="2463423"/>
          <a:ext cx="12192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2" imgW="914400" imgH="771792" progId="AcroExch.Document.DC">
                  <p:embed/>
                </p:oleObj>
              </mc:Choice>
              <mc:Fallback>
                <p:oleObj name="Acrobat Document" showAsIcon="1" r:id="rId2" imgW="914400" imgH="771792" progId="AcroExch.Document.DC">
                  <p:embed/>
                  <p:pic>
                    <p:nvPicPr>
                      <p:cNvPr id="12" name="개체 11">
                        <a:extLst>
                          <a:ext uri="{FF2B5EF4-FFF2-40B4-BE49-F238E27FC236}">
                            <a16:creationId xmlns:a16="http://schemas.microsoft.com/office/drawing/2014/main" id="{656C786A-6668-4C17-9952-EE7F21E02D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76381" y="2463423"/>
                        <a:ext cx="1219200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467240AE-90E4-4113-ABD7-4FD89952DFEA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2342458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2000" kern="0" dirty="0">
                <a:latin typeface="+mj-ea"/>
                <a:ea typeface="+mj-ea"/>
              </a:rPr>
              <a:t>점프 투 파이썬</a:t>
            </a:r>
            <a:endParaRPr lang="en-US" altLang="ko-KR" sz="2000" kern="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1867" b="0" dirty="0">
                <a:latin typeface="+mj-ea"/>
                <a:ea typeface="+mj-ea"/>
                <a:hlinkClick r:id="rId4"/>
              </a:rPr>
              <a:t>https://wikidocs.net/book/1</a:t>
            </a:r>
            <a:r>
              <a:rPr lang="en-US" altLang="ko-KR" sz="2000" b="0" kern="0" dirty="0">
                <a:latin typeface="+mj-ea"/>
                <a:ea typeface="+mj-ea"/>
              </a:rPr>
              <a:t>  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2AE83C9-C364-450B-AE57-F875AF53BF41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1184766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latin typeface="+mj-ea"/>
                <a:ea typeface="+mj-ea"/>
              </a:rPr>
              <a:t>Python3 official tutorial</a:t>
            </a: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1867" b="0" dirty="0">
                <a:latin typeface="+mj-ea"/>
                <a:ea typeface="+mj-ea"/>
                <a:hlinkClick r:id="rId5"/>
              </a:rPr>
              <a:t>https://docs.python.org/3/tutorial/index.html</a:t>
            </a:r>
            <a:endParaRPr lang="ko-KR" altLang="en-US" sz="1867" b="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ECC6C37-2B9B-40D5-B8B6-B78577D693D7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3560509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2000" kern="0" dirty="0">
                <a:latin typeface="+mj-ea"/>
                <a:ea typeface="+mj-ea"/>
              </a:rPr>
              <a:t>핵심만 간단히</a:t>
            </a:r>
            <a:r>
              <a:rPr lang="en-US" altLang="ko-KR" sz="2000" kern="0" dirty="0">
                <a:latin typeface="+mj-ea"/>
                <a:ea typeface="+mj-ea"/>
              </a:rPr>
              <a:t>, Hello World! </a:t>
            </a:r>
            <a:r>
              <a:rPr lang="ko-KR" altLang="en-US" sz="2000" kern="0" dirty="0">
                <a:latin typeface="+mj-ea"/>
                <a:ea typeface="+mj-ea"/>
              </a:rPr>
              <a:t>파이썬 </a:t>
            </a:r>
            <a:r>
              <a:rPr lang="en-US" altLang="ko-KR" sz="2000" kern="0" dirty="0">
                <a:latin typeface="+mj-ea"/>
                <a:ea typeface="+mj-ea"/>
              </a:rPr>
              <a:t>3</a:t>
            </a: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1867" b="0" dirty="0">
                <a:latin typeface="+mj-ea"/>
                <a:ea typeface="+mj-ea"/>
                <a:hlinkClick r:id="rId6"/>
              </a:rPr>
              <a:t>https://wikidocs.net/book/1657</a:t>
            </a:r>
            <a:endParaRPr lang="en-US" altLang="ko-KR" sz="2000" b="0" kern="0" dirty="0">
              <a:latin typeface="+mj-ea"/>
              <a:ea typeface="+mj-ea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2EF825C-1529-467D-ADBE-2CE1AE014B10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4716483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latin typeface="+mj-ea"/>
                <a:ea typeface="+mj-ea"/>
              </a:rPr>
              <a:t>Python</a:t>
            </a:r>
            <a:r>
              <a:rPr lang="ko-KR" altLang="en-US" sz="2000" kern="0" dirty="0">
                <a:latin typeface="+mj-ea"/>
                <a:ea typeface="+mj-ea"/>
              </a:rPr>
              <a:t> </a:t>
            </a:r>
            <a:r>
              <a:rPr lang="en-US" altLang="ko-KR" sz="2000" kern="0" dirty="0">
                <a:latin typeface="+mj-ea"/>
                <a:ea typeface="+mj-ea"/>
              </a:rPr>
              <a:t>3 online interpreter</a:t>
            </a: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2000" b="0" kern="0" dirty="0">
                <a:latin typeface="+mj-ea"/>
                <a:ea typeface="+mj-ea"/>
                <a:hlinkClick r:id="rId7"/>
              </a:rPr>
              <a:t>https://rextester.com/l/python3_online_compiler</a:t>
            </a:r>
            <a:endParaRPr lang="en-US" altLang="ko-KR" sz="1867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53299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ode.org - A little programming joke to celebrate the spookiest of days.  Happy Halloween from all of us at Code.org! 👻🎃☠🍂 | Facebook">
            <a:extLst>
              <a:ext uri="{FF2B5EF4-FFF2-40B4-BE49-F238E27FC236}">
                <a16:creationId xmlns:a16="http://schemas.microsoft.com/office/drawing/2014/main" id="{76613EAF-F36A-49A3-AA39-20E78FBC9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97" y="1093840"/>
            <a:ext cx="3962115" cy="467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3499AE-F371-4F59-A082-6386BC1D2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FE8D1D-7EDA-41E3-9964-33E5778EB5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56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Numbers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BFD65B-BF25-4750-8824-205647514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56" y="1101074"/>
            <a:ext cx="3352800" cy="26289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3AD60F3-6618-42CF-8D32-A6736DF396F6}"/>
              </a:ext>
            </a:extLst>
          </p:cNvPr>
          <p:cNvSpPr/>
          <p:nvPr/>
        </p:nvSpPr>
        <p:spPr>
          <a:xfrm>
            <a:off x="6016018" y="1006729"/>
            <a:ext cx="3828204" cy="4538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=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=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+ 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* 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** b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거듭제곱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2401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/ 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1.75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// b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 후 몫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% b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 후 나머지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91115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2FE9C2-8DF1-435F-9DD2-68B5AEDD30C7}"/>
              </a:ext>
            </a:extLst>
          </p:cNvPr>
          <p:cNvSpPr/>
          <p:nvPr/>
        </p:nvSpPr>
        <p:spPr>
          <a:xfrm>
            <a:off x="388242" y="978807"/>
            <a:ext cx="4344459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"Life is too short, You need Python“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a[3]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인덱싱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‘e’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a[-1]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‘n’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b = a[0] + a[1] + a[2] + a[3]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연산</a:t>
            </a:r>
            <a:endParaRPr lang="en-US" altLang="ko-KR" sz="16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b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a[12:17]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범위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‘short’</a:t>
            </a:r>
          </a:p>
          <a:p>
            <a:endParaRPr lang="en-US" altLang="ko-KR" sz="1600" dirty="0">
              <a:solidFill>
                <a:srgbClr val="8888FF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c = a[:17]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&gt;&gt;&gt; c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 is too short’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(c)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길이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17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c.count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’)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내 특정 문자 개수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2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c.find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(‘s’)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내 특정 문자 위치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6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11D5B4-F2A0-4D67-9A61-CB305FC26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978807"/>
            <a:ext cx="5480279" cy="8617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40ECFFE-871D-457D-A66F-955C9592BC73}"/>
              </a:ext>
            </a:extLst>
          </p:cNvPr>
          <p:cNvSpPr/>
          <p:nvPr/>
        </p:nvSpPr>
        <p:spPr>
          <a:xfrm>
            <a:off x="6356795" y="3194799"/>
            <a:ext cx="551522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d =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c.replace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short’,’long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’)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바꾸기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d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 is too long’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d.split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('is’) 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분리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[‘Life ‘, ‘ too long’]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d.split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(‘is’)[0]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분리 후 선택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'Life‘ 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30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1E7F68-1144-4723-9089-A0E7307DE77B}"/>
              </a:ext>
            </a:extLst>
          </p:cNvPr>
          <p:cNvSpPr/>
          <p:nvPr/>
        </p:nvSpPr>
        <p:spPr>
          <a:xfrm>
            <a:off x="499369" y="915117"/>
            <a:ext cx="3448380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리스트명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= [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1,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2,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3, ...]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[]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b = [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c = [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'too'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'short’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d = [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 = [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[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(e)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개수</a:t>
            </a:r>
            <a:endParaRPr lang="en-US" altLang="ko-KR" sz="16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3</a:t>
            </a:r>
            <a:endParaRPr lang="en-US" altLang="ko-KR" sz="1600" dirty="0">
              <a:solidFill>
                <a:srgbClr val="8888FF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e[0]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읽기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1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e[2]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e[2][1]</a:t>
            </a:r>
          </a:p>
          <a:p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e[0:2]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범위 읽기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 = e[0:2] + b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병합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1, 2, 3]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350487-7DA2-404C-B7C5-4520293E72CF}"/>
              </a:ext>
            </a:extLst>
          </p:cNvPr>
          <p:cNvSpPr/>
          <p:nvPr/>
        </p:nvSpPr>
        <p:spPr>
          <a:xfrm>
            <a:off x="5895831" y="1038228"/>
            <a:ext cx="417621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1, 2, 3]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f[2] = 5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수정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5, 2, 3]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del f[3]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제거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5, 3]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f.append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(4)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추가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5, 3, 4]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f.reverse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()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뒤집기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[4, 3, 5, 2, 1]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print(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f.sort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())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정렬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3, 4, 5]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f.index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(4)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내 요소 검색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31087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D2D197-4D38-4D82-8D1D-B31D46D878D7}"/>
              </a:ext>
            </a:extLst>
          </p:cNvPr>
          <p:cNvSpPr/>
          <p:nvPr/>
        </p:nvSpPr>
        <p:spPr>
          <a:xfrm>
            <a:off x="5451911" y="1151454"/>
            <a:ext cx="5648269" cy="20083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List</a:t>
            </a:r>
            <a:r>
              <a:rPr lang="ko-KR" altLang="en-US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와 </a:t>
            </a:r>
            <a:r>
              <a:rPr lang="en-US" altLang="ko-KR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tuple</a:t>
            </a:r>
            <a:r>
              <a:rPr lang="ko-KR" altLang="en-US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의 차이</a:t>
            </a:r>
            <a:endParaRPr lang="en-US" altLang="ko-KR" sz="1600" b="1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리스트는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 ]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으로 둘러싸지만 </a:t>
            </a:r>
            <a:r>
              <a:rPr lang="ko-KR" altLang="en-US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튜플은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 )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으로 둘러싼다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</a:p>
          <a:p>
            <a:pPr marL="228594" indent="-228594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리스트는 그 값의 생성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삭제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수정이 가능하지만 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튜플은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그 값을 바꿀 수 없다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</a:p>
          <a:p>
            <a:pPr marL="228594" indent="-228594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프로그램 실행하는 동안 변하지 않는 상수 값 저장 용도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643B933-801F-4258-9EB1-C4F218C0F4A3}"/>
              </a:ext>
            </a:extLst>
          </p:cNvPr>
          <p:cNvSpPr/>
          <p:nvPr/>
        </p:nvSpPr>
        <p:spPr>
          <a:xfrm>
            <a:off x="818548" y="1151454"/>
            <a:ext cx="3265638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튜플명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= (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1,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2,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3, ...)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()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b = (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c = (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'too'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'short’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d = (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 = (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(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))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(e)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요소 개수</a:t>
            </a:r>
            <a:endParaRPr lang="en-US" altLang="ko-KR" sz="16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3</a:t>
            </a:r>
            <a:endParaRPr lang="en-US" altLang="ko-KR" sz="1600" dirty="0">
              <a:solidFill>
                <a:srgbClr val="8888FF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e[0]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인덱싱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1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e[1:]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범위 출력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(2, (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))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 = e[0:2] + b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(1, 2, 1, 2, 3)</a:t>
            </a:r>
          </a:p>
        </p:txBody>
      </p:sp>
    </p:spTree>
    <p:extLst>
      <p:ext uri="{BB962C8B-B14F-4D97-AF65-F5344CB8AC3E}">
        <p14:creationId xmlns:p14="http://schemas.microsoft.com/office/powerpoint/2010/main" val="615780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Software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81261" y="1195452"/>
            <a:ext cx="10626105" cy="2178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133" dirty="0">
                <a:solidFill>
                  <a:srgbClr val="FF0000"/>
                </a:solidFill>
              </a:rPr>
              <a:t>Computer software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- </a:t>
            </a:r>
            <a:r>
              <a:rPr lang="ko-KR" altLang="en-US" sz="2133" dirty="0"/>
              <a:t>일반적으로 하드웨어 반대 의미로서 컴퓨터 시스템을 구성하는  컴퓨터 시스템</a:t>
            </a:r>
            <a:r>
              <a:rPr lang="en-US" altLang="ko-KR" sz="2133" dirty="0"/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  </a:t>
            </a:r>
            <a:r>
              <a:rPr lang="ko-KR" altLang="en-US" sz="2133" dirty="0"/>
              <a:t>프로그램</a:t>
            </a:r>
            <a:r>
              <a:rPr lang="en-US" altLang="ko-KR" sz="2133" dirty="0"/>
              <a:t>, </a:t>
            </a:r>
            <a:r>
              <a:rPr lang="ko-KR" altLang="en-US" sz="2133" dirty="0"/>
              <a:t>데이터에 의해 처리된 모든 정보를 모두 표현하는 것을 의미한다</a:t>
            </a:r>
            <a:r>
              <a:rPr lang="en-US" altLang="ko-KR" sz="2133" dirty="0"/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- </a:t>
            </a:r>
            <a:r>
              <a:rPr lang="ko-KR" altLang="en-US" sz="2133" dirty="0"/>
              <a:t>컴퓨터 소프트웨어는 컴퓨터 프로그램</a:t>
            </a:r>
            <a:r>
              <a:rPr lang="en-US" altLang="ko-KR" sz="2133" dirty="0"/>
              <a:t>, </a:t>
            </a:r>
            <a:r>
              <a:rPr lang="ko-KR" altLang="en-US" sz="2133" dirty="0"/>
              <a:t>라이브러리</a:t>
            </a:r>
            <a:r>
              <a:rPr lang="en-US" altLang="ko-KR" sz="2133" dirty="0"/>
              <a:t>, </a:t>
            </a:r>
            <a:r>
              <a:rPr lang="ko-KR" altLang="en-US" sz="2133" dirty="0"/>
              <a:t>실행을 위한 데이터나 코드를</a:t>
            </a:r>
            <a:endParaRPr lang="en-US" altLang="ko-KR" sz="2133" dirty="0"/>
          </a:p>
          <a:p>
            <a:pPr>
              <a:lnSpc>
                <a:spcPct val="130000"/>
              </a:lnSpc>
            </a:pPr>
            <a:r>
              <a:rPr lang="en-US" altLang="ko-KR" sz="2133" dirty="0"/>
              <a:t> </a:t>
            </a:r>
            <a:r>
              <a:rPr lang="ko-KR" altLang="en-US" sz="2133" dirty="0"/>
              <a:t>  포함하여 온라인 문서나 디지털 미디어까지 포함한다</a:t>
            </a:r>
            <a:r>
              <a:rPr lang="en-US" altLang="ko-KR" sz="2133" dirty="0"/>
              <a:t>.</a:t>
            </a:r>
            <a:endParaRPr lang="ko-KR" altLang="en-US" sz="2133" dirty="0"/>
          </a:p>
        </p:txBody>
      </p:sp>
      <p:sp>
        <p:nvSpPr>
          <p:cNvPr id="9" name="직사각형 8"/>
          <p:cNvSpPr/>
          <p:nvPr/>
        </p:nvSpPr>
        <p:spPr>
          <a:xfrm>
            <a:off x="781260" y="3821719"/>
            <a:ext cx="10626105" cy="132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133" dirty="0">
                <a:solidFill>
                  <a:srgbClr val="0000FF"/>
                </a:solidFill>
              </a:rPr>
              <a:t>Computer program</a:t>
            </a:r>
            <a:r>
              <a:rPr lang="en-US" altLang="ko-KR" sz="2133" dirty="0"/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- </a:t>
            </a:r>
            <a:r>
              <a:rPr lang="ko-KR" altLang="en-US" sz="2133" dirty="0"/>
              <a:t>특정한 목적을 가지고 기능을 수행하기 위한 명령어의 집합으로 사용자의 입력에</a:t>
            </a:r>
            <a:endParaRPr lang="en-US" altLang="ko-KR" sz="2133" dirty="0"/>
          </a:p>
          <a:p>
            <a:pPr>
              <a:lnSpc>
                <a:spcPct val="130000"/>
              </a:lnSpc>
            </a:pPr>
            <a:r>
              <a:rPr lang="en-US" altLang="ko-KR" sz="2133" dirty="0"/>
              <a:t>  </a:t>
            </a:r>
            <a:r>
              <a:rPr lang="ko-KR" altLang="en-US" sz="2133" dirty="0"/>
              <a:t> 반응하도록 구현된 일련의 명령어들로 구성</a:t>
            </a:r>
            <a:endParaRPr lang="en-US" altLang="ko-KR" sz="2133" dirty="0"/>
          </a:p>
        </p:txBody>
      </p:sp>
    </p:spTree>
    <p:extLst>
      <p:ext uri="{BB962C8B-B14F-4D97-AF65-F5344CB8AC3E}">
        <p14:creationId xmlns:p14="http://schemas.microsoft.com/office/powerpoint/2010/main" val="3754953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Dictionary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E75EB1-E51F-4F0C-BB40-0E2B8EA88BC6}"/>
              </a:ext>
            </a:extLst>
          </p:cNvPr>
          <p:cNvSpPr/>
          <p:nvPr/>
        </p:nvSpPr>
        <p:spPr>
          <a:xfrm>
            <a:off x="616927" y="1078891"/>
            <a:ext cx="5791970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딕셔너리명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= {Key1:Value1, Key2:Value2, Key3:Value3, ...}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{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'name‘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JM'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’0109993323'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'birth'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'1118’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    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 개수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dic.keys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   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키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dict_keys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'birth’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])</a:t>
            </a:r>
          </a:p>
          <a:p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[‘name’] 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키에 해당하는 값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‘JM’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del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[‘birth’]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 삭제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'name‘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JM'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’0109993323’}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addr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’] = ’RTK’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 추가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'name‘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JM'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’0109993323’, ‘</a:t>
            </a:r>
            <a:r>
              <a:rPr lang="en-US" altLang="ko-KR" sz="1600" dirty="0" err="1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addr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: ‘RTK’}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419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Typecasting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1D5974-4C13-4356-8F03-555561007226}"/>
              </a:ext>
            </a:extLst>
          </p:cNvPr>
          <p:cNvSpPr/>
          <p:nvPr/>
        </p:nvSpPr>
        <p:spPr>
          <a:xfrm>
            <a:off x="900811" y="1319929"/>
            <a:ext cx="3828204" cy="4218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=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int(a)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정수형으로 변환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float(b)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실수형으로 변환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str(a)   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문자열로 변환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‘7.5’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hex(17)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16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‘0x11’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oct(17)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8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변환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‘0o21’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bin(17)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2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‘0b10001’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026DC8-E9FF-487D-BF48-74709F33282C}"/>
              </a:ext>
            </a:extLst>
          </p:cNvPr>
          <p:cNvSpPr/>
          <p:nvPr/>
        </p:nvSpPr>
        <p:spPr>
          <a:xfrm>
            <a:off x="6096000" y="3764365"/>
            <a:ext cx="4748551" cy="2297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[1,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3]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tuple(L)  	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 err="1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튜플형으로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(1, 2, 3)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(‘a’,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‘b’,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‘c’)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list(T)  	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리스트형으로 변환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[‘a’,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‘b’,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‘c’]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3FAEE9-9A1F-44C5-B599-7A9E206806AB}"/>
              </a:ext>
            </a:extLst>
          </p:cNvPr>
          <p:cNvSpPr/>
          <p:nvPr/>
        </p:nvSpPr>
        <p:spPr>
          <a:xfrm>
            <a:off x="6096000" y="1116106"/>
            <a:ext cx="5318920" cy="1977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= ‘25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int(a)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 숫자를 정수형으로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print(b)</a:t>
            </a: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float(a)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 숫자를 실수형으로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25.0</a:t>
            </a:r>
          </a:p>
        </p:txBody>
      </p:sp>
    </p:spTree>
    <p:extLst>
      <p:ext uri="{BB962C8B-B14F-4D97-AF65-F5344CB8AC3E}">
        <p14:creationId xmlns:p14="http://schemas.microsoft.com/office/powerpoint/2010/main" val="2014223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f Else Software Developer Joke Beer Lover &quot; Poster by VaSkoy | Redbubble">
            <a:extLst>
              <a:ext uri="{FF2B5EF4-FFF2-40B4-BE49-F238E27FC236}">
                <a16:creationId xmlns:a16="http://schemas.microsoft.com/office/drawing/2014/main" id="{713317B3-2381-40FE-B8FE-EE95D086F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9" t="18972" r="15436" b="18939"/>
          <a:stretch/>
        </p:blipFill>
        <p:spPr bwMode="auto">
          <a:xfrm>
            <a:off x="6946634" y="973240"/>
            <a:ext cx="4103428" cy="491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7E3210-C70C-4F8C-A257-031D48779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752D7A8-34EA-4815-B4AA-BD058306C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5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 and Print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C85CAF-39D5-4522-94A2-0271897D0143}"/>
              </a:ext>
            </a:extLst>
          </p:cNvPr>
          <p:cNvSpPr/>
          <p:nvPr/>
        </p:nvSpPr>
        <p:spPr>
          <a:xfrm>
            <a:off x="582304" y="1054137"/>
            <a:ext cx="3848669" cy="3786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입력변수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input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(“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메시지 텍스트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”)</a:t>
            </a:r>
            <a:endParaRPr lang="en-US" altLang="ko-KR" sz="1600" dirty="0">
              <a:solidFill>
                <a:schemeClr val="tx1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19C51B-8274-426B-8284-75EBDCDABBF9}"/>
              </a:ext>
            </a:extLst>
          </p:cNvPr>
          <p:cNvSpPr/>
          <p:nvPr/>
        </p:nvSpPr>
        <p:spPr>
          <a:xfrm>
            <a:off x="594975" y="1735549"/>
            <a:ext cx="3848669" cy="3786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(“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메시지 텍스트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”,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 변수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옵션</a:t>
            </a:r>
            <a:r>
              <a:rPr lang="en-US" altLang="ko-KR" sz="1600" baseline="300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*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endParaRPr lang="en-US" altLang="ko-KR" sz="1600" dirty="0">
              <a:solidFill>
                <a:schemeClr val="tx1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81F10A-65B3-4DB9-9014-D2821E2B51DD}"/>
              </a:ext>
            </a:extLst>
          </p:cNvPr>
          <p:cNvSpPr/>
          <p:nvPr/>
        </p:nvSpPr>
        <p:spPr>
          <a:xfrm>
            <a:off x="6871184" y="604351"/>
            <a:ext cx="4340745" cy="5820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input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금액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‘)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(money))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잔액은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money, 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원 입니다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잔액은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\n', money)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총 자산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=',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(money) + 10000)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현금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money,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sep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=':')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보유액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=', end=' 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(money)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금액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&lt;class 'str'&gt;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잔액은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10000 </a:t>
            </a: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원 입니다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잔액은</a:t>
            </a:r>
            <a:endParaRPr lang="en-US" altLang="ko-KR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10000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총 자산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20000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현금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10000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보유액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10000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593E39-A14B-4AB7-B87B-BF2C23A4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5" y="3829109"/>
            <a:ext cx="4725843" cy="2576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837D92-ACD9-4FAB-A362-E8660CA00F86}"/>
              </a:ext>
            </a:extLst>
          </p:cNvPr>
          <p:cNvSpPr txBox="1"/>
          <p:nvPr/>
        </p:nvSpPr>
        <p:spPr>
          <a:xfrm>
            <a:off x="436727" y="2389664"/>
            <a:ext cx="5022529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[Print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옵션*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]</a:t>
            </a:r>
          </a:p>
          <a:p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kern="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sep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=‘ ‘ :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 대상들 사이의 </a:t>
            </a:r>
            <a:r>
              <a:rPr lang="ko-KR" altLang="en-US" sz="1600" kern="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구분자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(default :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공백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end =‘ ‘ :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 완료 후 마지막 문자 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(default : </a:t>
            </a:r>
            <a:r>
              <a:rPr lang="ko-KR" altLang="en-US" sz="1600" kern="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줄바꿈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 algn="l"/>
            <a:endParaRPr lang="ko-KR" altLang="en-US" sz="1600" kern="0" dirty="0" err="1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0BD0D-DB21-4ED8-8428-9BF12660D822}"/>
              </a:ext>
            </a:extLst>
          </p:cNvPr>
          <p:cNvSpPr txBox="1"/>
          <p:nvPr/>
        </p:nvSpPr>
        <p:spPr>
          <a:xfrm>
            <a:off x="436728" y="3431809"/>
            <a:ext cx="118814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4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특수문자</a:t>
            </a:r>
            <a:r>
              <a:rPr lang="en-US" altLang="ko-KR" sz="24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72259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Print format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ECDE875-E7E5-4D45-8976-83EC2AB47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67" y="3997677"/>
            <a:ext cx="9371849" cy="23517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B5EFC36-744B-4748-BD76-E931322DF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17" y="1232648"/>
            <a:ext cx="5715000" cy="210502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E48695B-E3F0-461F-BAD9-6EB93504EF18}"/>
              </a:ext>
            </a:extLst>
          </p:cNvPr>
          <p:cNvGrpSpPr/>
          <p:nvPr/>
        </p:nvGrpSpPr>
        <p:grpSpPr>
          <a:xfrm>
            <a:off x="6578677" y="1566573"/>
            <a:ext cx="5104470" cy="1603574"/>
            <a:chOff x="6578677" y="1566573"/>
            <a:chExt cx="5104470" cy="160357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B5AB541-4FB3-4FB1-A939-ADC65C9FD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481"/>
            <a:stretch/>
          </p:blipFill>
          <p:spPr>
            <a:xfrm>
              <a:off x="6578677" y="1566573"/>
              <a:ext cx="5104470" cy="1603574"/>
            </a:xfrm>
            <a:prstGeom prst="rect">
              <a:avLst/>
            </a:prstGeom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4710F90-C4A6-4E5B-91FA-B8F0CCA2CC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83147" y="1602581"/>
              <a:ext cx="0" cy="15199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1975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DBB608-8B19-4EED-A27F-F91970E570A2}"/>
              </a:ext>
            </a:extLst>
          </p:cNvPr>
          <p:cNvSpPr/>
          <p:nvPr/>
        </p:nvSpPr>
        <p:spPr>
          <a:xfrm>
            <a:off x="599737" y="989390"/>
            <a:ext cx="3111689" cy="39000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조건문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elif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조건문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else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어느 조건도 불만족시 수행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어느 조건도 불만족시 수행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1F9759-1F53-4E0E-8954-1D39D23D3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387" y="989390"/>
            <a:ext cx="2715371" cy="28144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86DD5E-056F-4EA9-8179-99FC1800F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76" y="4326559"/>
            <a:ext cx="3530376" cy="16601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16D4EF-589A-4682-B6B7-558CD338A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387" y="4183846"/>
            <a:ext cx="2428964" cy="180283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318B9C-9192-45A3-A200-5545276A728C}"/>
              </a:ext>
            </a:extLst>
          </p:cNvPr>
          <p:cNvSpPr/>
          <p:nvPr/>
        </p:nvSpPr>
        <p:spPr>
          <a:xfrm>
            <a:off x="4499718" y="891002"/>
            <a:ext cx="3865684" cy="293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pocket = [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'card', 'phone'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</a:t>
            </a:r>
            <a:b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</a:b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money &gt;=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'card' in pocket: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ko-KR" altLang="en-US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택시를 타고 가라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else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ko-KR" altLang="en-US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걸어가라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택시를 타고 가라</a:t>
            </a:r>
          </a:p>
        </p:txBody>
      </p:sp>
    </p:spTree>
    <p:extLst>
      <p:ext uri="{BB962C8B-B14F-4D97-AF65-F5344CB8AC3E}">
        <p14:creationId xmlns:p14="http://schemas.microsoft.com/office/powerpoint/2010/main" val="1060301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98ECD4-A89C-4428-AE94-850DEADC819B}"/>
              </a:ext>
            </a:extLst>
          </p:cNvPr>
          <p:cNvSpPr/>
          <p:nvPr/>
        </p:nvSpPr>
        <p:spPr>
          <a:xfrm>
            <a:off x="645994" y="1179513"/>
            <a:ext cx="2829636" cy="35799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while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조건문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무한루프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while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True: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탈출 조건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break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26B790-AB18-428C-8334-AA984452D8A2}"/>
              </a:ext>
            </a:extLst>
          </p:cNvPr>
          <p:cNvSpPr/>
          <p:nvPr/>
        </p:nvSpPr>
        <p:spPr>
          <a:xfrm>
            <a:off x="4622051" y="1200057"/>
            <a:ext cx="2999481" cy="3900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price = 200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while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money &gt; price 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money = money - price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ticket += 1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'buy first =',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ticket) 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-----------------------------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buy first = 4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E54E0F-1262-4988-AA74-190B7338617E}"/>
              </a:ext>
            </a:extLst>
          </p:cNvPr>
          <p:cNvSpPr/>
          <p:nvPr/>
        </p:nvSpPr>
        <p:spPr>
          <a:xfrm>
            <a:off x="8161371" y="1179513"/>
            <a:ext cx="2999481" cy="4220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price = 200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while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True 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money = money - price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ticket += 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money &lt; price :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break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'buy second =',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ticket) 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-----------------------------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buy second = 5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646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C85CAF-39D5-4522-94A2-0271897D0143}"/>
              </a:ext>
            </a:extLst>
          </p:cNvPr>
          <p:cNvSpPr/>
          <p:nvPr/>
        </p:nvSpPr>
        <p:spPr>
          <a:xfrm>
            <a:off x="735538" y="989390"/>
            <a:ext cx="3848669" cy="51803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ko-KR" altLang="en-US" sz="1600" dirty="0"/>
              <a:t> 변수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ko-KR" altLang="en-US" sz="1600" dirty="0"/>
              <a:t> 리스트</a:t>
            </a:r>
            <a:r>
              <a:rPr lang="en-US" altLang="ko-KR" sz="1600" dirty="0"/>
              <a:t>(</a:t>
            </a:r>
            <a:r>
              <a:rPr lang="ko-KR" altLang="en-US" sz="1600" dirty="0"/>
              <a:t>또는 </a:t>
            </a:r>
            <a:r>
              <a:rPr lang="ko-KR" altLang="en-US" sz="1600" dirty="0" err="1"/>
              <a:t>튜플</a:t>
            </a:r>
            <a:r>
              <a:rPr lang="en-US" altLang="ko-KR" sz="1600" dirty="0"/>
              <a:t>, </a:t>
            </a:r>
            <a:r>
              <a:rPr lang="ko-KR" altLang="en-US" sz="1600" dirty="0"/>
              <a:t>문자열</a:t>
            </a:r>
            <a:r>
              <a:rPr lang="en-US" altLang="ko-KR" sz="1600" dirty="0"/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a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b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    ...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ko-KR" altLang="en-US" sz="1600" dirty="0"/>
              <a:t> 변수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ko-KR" altLang="en-US" sz="1600" dirty="0"/>
              <a:t> </a:t>
            </a:r>
            <a:r>
              <a:rPr lang="en-US" altLang="ko-KR" sz="1600" dirty="0"/>
              <a:t>range(a, b):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1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2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    ...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ko-KR" altLang="en-US" sz="1600" dirty="0"/>
              <a:t> 변수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ko-KR" altLang="en-US" sz="1600" dirty="0"/>
              <a:t> </a:t>
            </a:r>
            <a:r>
              <a:rPr lang="en-US" altLang="ko-KR" sz="1600" dirty="0"/>
              <a:t>range(a, b)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K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Q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탈출 조건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break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A20FCC-FA6F-4577-A35E-5211050D3286}"/>
              </a:ext>
            </a:extLst>
          </p:cNvPr>
          <p:cNvSpPr/>
          <p:nvPr/>
        </p:nvSpPr>
        <p:spPr>
          <a:xfrm>
            <a:off x="6114107" y="1125192"/>
            <a:ext cx="418553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test_list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[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'one'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'two'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'three'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test_list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 </a:t>
            </a:r>
            <a:r>
              <a:rPr lang="en-US" altLang="ko-KR" sz="1600" dirty="0">
                <a:solidFill>
                  <a:srgbClr val="8888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endParaRPr lang="en-US" altLang="ko-KR" sz="1600" dirty="0">
              <a:solidFill>
                <a:srgbClr val="8888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one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two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three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8D63A9-6794-4FB7-B6E2-018B907A643A}"/>
              </a:ext>
            </a:extLst>
          </p:cNvPr>
          <p:cNvSpPr/>
          <p:nvPr/>
        </p:nvSpPr>
        <p:spPr>
          <a:xfrm>
            <a:off x="6096000" y="3801363"/>
            <a:ext cx="424891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add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11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): 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add = add +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('sum =‘, add)</a:t>
            </a:r>
          </a:p>
          <a:p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 = 55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310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31A920-522E-48BF-BD02-922931B2B42F}"/>
              </a:ext>
            </a:extLst>
          </p:cNvPr>
          <p:cNvSpPr/>
          <p:nvPr/>
        </p:nvSpPr>
        <p:spPr>
          <a:xfrm>
            <a:off x="788203" y="2540047"/>
            <a:ext cx="4607662" cy="325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= [13, 12, 24, 19, 6, 8, 9, 7, 10, 12]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 = </a:t>
            </a:r>
            <a:r>
              <a:rPr lang="en-US" altLang="ko-KR" sz="1600" dirty="0" err="1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n &gt; 1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sum + value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average = sum / n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print('average =', average)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EDE583-EFA1-4D3A-8BED-61584EA6D144}"/>
              </a:ext>
            </a:extLst>
          </p:cNvPr>
          <p:cNvSpPr/>
          <p:nvPr/>
        </p:nvSpPr>
        <p:spPr>
          <a:xfrm>
            <a:off x="6482832" y="2550583"/>
            <a:ext cx="5064852" cy="3579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+ (value - average)**2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var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n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var**0.5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('standard deviation = 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else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('not enough')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834797-7075-4169-8775-8AFF87F5EEF9}"/>
              </a:ext>
            </a:extLst>
          </p:cNvPr>
          <p:cNvSpPr/>
          <p:nvPr/>
        </p:nvSpPr>
        <p:spPr>
          <a:xfrm>
            <a:off x="554469" y="885992"/>
            <a:ext cx="10993215" cy="11541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Q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List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의 값의 평균과 표준 편차를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구하시오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단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개수가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개 미만의 경우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‘not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enough’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메세지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출력 후 종료</a:t>
            </a:r>
          </a:p>
          <a:p>
            <a:endParaRPr lang="en-US" altLang="ko-KR" sz="5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샘플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[13,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12,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24,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19, 6, 8, 9, 7, 10, 12]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5E1E3C-2518-47F0-90A3-0218EC5BB855}"/>
              </a:ext>
            </a:extLst>
          </p:cNvPr>
          <p:cNvSpPr/>
          <p:nvPr/>
        </p:nvSpPr>
        <p:spPr>
          <a:xfrm>
            <a:off x="241300" y="2246811"/>
            <a:ext cx="11711517" cy="42173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</a:t>
            </a:r>
            <a:r>
              <a:rPr lang="ko-KR" altLang="en-US" sz="2500" b="1" dirty="0"/>
              <a:t>전체 데이터 크기를 읽고</a:t>
            </a:r>
            <a:r>
              <a:rPr lang="en-US" altLang="ko-KR" sz="2500" b="1" dirty="0"/>
              <a:t>,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for </a:t>
            </a:r>
            <a:r>
              <a:rPr lang="ko-KR" altLang="en-US" sz="2500" b="1" dirty="0"/>
              <a:t>문을 이용하여 데이터 크기 만큼 반복하며 모든 데이터 값을 연산</a:t>
            </a:r>
          </a:p>
        </p:txBody>
      </p:sp>
    </p:spTree>
    <p:extLst>
      <p:ext uri="{BB962C8B-B14F-4D97-AF65-F5344CB8AC3E}">
        <p14:creationId xmlns:p14="http://schemas.microsoft.com/office/powerpoint/2010/main" val="574481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ound] How I feel when my code works : ProgrammerHumor">
            <a:extLst>
              <a:ext uri="{FF2B5EF4-FFF2-40B4-BE49-F238E27FC236}">
                <a16:creationId xmlns:a16="http://schemas.microsoft.com/office/drawing/2014/main" id="{6DA8381C-6D06-4E9E-A2B4-3BEDF4683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076" y="1446077"/>
            <a:ext cx="5582503" cy="372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C1FFF07-6D9C-4224-ABC4-38619C0948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485C8-5646-456F-BB01-4EC953B132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function &amp; module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70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98DACA-CECA-468F-9B6A-540C80551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471" y="1050727"/>
            <a:ext cx="4477884" cy="42238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4DE1FF-F041-4EA4-9434-2D40A826AB35}"/>
              </a:ext>
            </a:extLst>
          </p:cNvPr>
          <p:cNvSpPr txBox="1"/>
          <p:nvPr/>
        </p:nvSpPr>
        <p:spPr>
          <a:xfrm>
            <a:off x="7187588" y="5462116"/>
            <a:ext cx="4585648" cy="345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600" dirty="0"/>
              <a:t>출처 </a:t>
            </a:r>
            <a:r>
              <a:rPr lang="en-US" altLang="ko-KR" sz="1600" dirty="0"/>
              <a:t>: Popularity of Programming Language Index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DA59F3-F9B2-41B2-9959-F79371BB3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243" y="3685014"/>
            <a:ext cx="3807087" cy="18458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58535C-C4F1-4948-B065-527FD0145650}"/>
              </a:ext>
            </a:extLst>
          </p:cNvPr>
          <p:cNvSpPr txBox="1"/>
          <p:nvPr/>
        </p:nvSpPr>
        <p:spPr>
          <a:xfrm>
            <a:off x="241301" y="1013599"/>
            <a:ext cx="7000170" cy="22606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은 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1991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년 암스테르담의 귀도 반 </a:t>
            </a:r>
            <a:r>
              <a:rPr lang="ko-KR" altLang="en-US" sz="1600" kern="0" dirty="0" err="1">
                <a:ea typeface="맑은 고딕" panose="020B0503020000020004" pitchFamily="50" charset="-127"/>
                <a:cs typeface="Malgun Gothic Semilight" panose="020B0502040204020203" pitchFamily="50" charset="-127"/>
              </a:rPr>
              <a:t>로섬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(Guido Van Rossum)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이 </a:t>
            </a:r>
            <a:endParaRPr lang="en-US" altLang="ko-KR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개발한 고급 프로그래밍 언어로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플랫폼에 독립적이며 인터프리터식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객체지향적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동적 타이핑 대화형 언어이다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이라는 이름은 귀도가 좋아하는 코미디  </a:t>
            </a:r>
            <a:endParaRPr lang="en-US" altLang="ko-KR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〈Monty Python's Flying Circus〉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에서 따온 것이다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.</a:t>
            </a:r>
            <a:endParaRPr lang="ko-KR" altLang="en-US" sz="1600" kern="0" dirty="0" err="1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3074" name="Picture 2" descr="Welcome to Python.org">
            <a:extLst>
              <a:ext uri="{FF2B5EF4-FFF2-40B4-BE49-F238E27FC236}">
                <a16:creationId xmlns:a16="http://schemas.microsoft.com/office/drawing/2014/main" id="{64453A45-2C72-40FF-B8E9-01B95F746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1" y="3794093"/>
            <a:ext cx="1480521" cy="148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911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 structure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463C68-8FFE-464E-96CE-66F3C7AEE737}"/>
              </a:ext>
            </a:extLst>
          </p:cNvPr>
          <p:cNvSpPr/>
          <p:nvPr/>
        </p:nvSpPr>
        <p:spPr>
          <a:xfrm>
            <a:off x="791572" y="1144485"/>
            <a:ext cx="3866865" cy="45398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 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 …. 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=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기본값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(*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i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결과값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6B1AEA-2775-4F2C-A450-6CA5497B4DED}"/>
              </a:ext>
            </a:extLst>
          </p:cNvPr>
          <p:cNvSpPr/>
          <p:nvPr/>
        </p:nvSpPr>
        <p:spPr>
          <a:xfrm>
            <a:off x="5941322" y="612742"/>
            <a:ext cx="5331727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calc_test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(a, b, operator = '+’):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result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if operator == '+' : result = a + b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operator == '-' : result = a - b 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operator == '*' : result = a * b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operator == '/' : result = a / b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else : print('ERROR')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result</a:t>
            </a:r>
          </a:p>
          <a:p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calc_test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(3, 4))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calc_test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(3, 4, '*'))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7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12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129DAD-697D-4CC9-B72F-F6AB42AECEFE}"/>
              </a:ext>
            </a:extLst>
          </p:cNvPr>
          <p:cNvSpPr/>
          <p:nvPr/>
        </p:nvSpPr>
        <p:spPr>
          <a:xfrm>
            <a:off x="5941321" y="4365136"/>
            <a:ext cx="5331727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return_test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(a, b):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plus = a + b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minus = a - b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plus, minus</a:t>
            </a:r>
          </a:p>
          <a:p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return_test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(5, 4))</a:t>
            </a:r>
            <a:endParaRPr lang="en-US" altLang="ko-KR" sz="1600" dirty="0">
              <a:solidFill>
                <a:srgbClr val="8888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(9, 1)</a:t>
            </a:r>
          </a:p>
        </p:txBody>
      </p:sp>
    </p:spTree>
    <p:extLst>
      <p:ext uri="{BB962C8B-B14F-4D97-AF65-F5344CB8AC3E}">
        <p14:creationId xmlns:p14="http://schemas.microsoft.com/office/powerpoint/2010/main" val="4062332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Function and module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 MODULE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F4371C-7485-408F-AAF4-36E7740D0280}"/>
              </a:ext>
            </a:extLst>
          </p:cNvPr>
          <p:cNvSpPr/>
          <p:nvPr/>
        </p:nvSpPr>
        <p:spPr>
          <a:xfrm>
            <a:off x="636899" y="990450"/>
            <a:ext cx="3293656" cy="19791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my_function.py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test_function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 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81255A-7C46-44E3-900D-10206D9634A3}"/>
              </a:ext>
            </a:extLst>
          </p:cNvPr>
          <p:cNvSpPr/>
          <p:nvPr/>
        </p:nvSpPr>
        <p:spPr>
          <a:xfrm>
            <a:off x="636899" y="3335766"/>
            <a:ext cx="3293656" cy="293939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my_application.py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my_function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as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my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test_app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my.test_function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AED0BA-F516-4BF0-8CB6-BA3DF8289897}"/>
              </a:ext>
            </a:extLst>
          </p:cNvPr>
          <p:cNvSpPr/>
          <p:nvPr/>
        </p:nvSpPr>
        <p:spPr>
          <a:xfrm>
            <a:off x="4294493" y="870037"/>
            <a:ext cx="7260609" cy="2262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Module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함수 또는 클래스를 모아 놓은 파일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Package 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목적에 맞게 모듈 들을 모아서 디렉토리로 관리하는 단위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import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이용하여 다른 모듈의 함수나 클래스를 불러와서 사용 가능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 가능한 모듈의 위치 경로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-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호출하는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파일과 같은 디렉토리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-  Python library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디렉토리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패키지 설치 위치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C687B7-19DB-4F80-AB6E-2583F90FA432}"/>
              </a:ext>
            </a:extLst>
          </p:cNvPr>
          <p:cNvSpPr/>
          <p:nvPr/>
        </p:nvSpPr>
        <p:spPr>
          <a:xfrm>
            <a:off x="4294493" y="3266619"/>
            <a:ext cx="726060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 불러오는 방법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453C6E-B451-4344-BC69-2A7D74AC9750}"/>
              </a:ext>
            </a:extLst>
          </p:cNvPr>
          <p:cNvSpPr/>
          <p:nvPr/>
        </p:nvSpPr>
        <p:spPr>
          <a:xfrm>
            <a:off x="4749421" y="3601721"/>
            <a:ext cx="5331727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ea typeface="+mj-ea"/>
                <a:cs typeface="Malgun Gothic Semilight" panose="020B0502040204020203" pitchFamily="50" charset="-127"/>
              </a:rPr>
              <a:t>type 1 :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    import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module_name</a:t>
            </a:r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+mj-ea"/>
                <a:cs typeface="Malgun Gothic Semilight" panose="020B0502040204020203" pitchFamily="50" charset="-127"/>
              </a:rPr>
              <a:t>type 2 :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module_name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as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nick_name</a:t>
            </a:r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+mj-ea"/>
                <a:cs typeface="Malgun Gothic Semilight" panose="020B0502040204020203" pitchFamily="50" charset="-127"/>
              </a:rPr>
              <a:t>type 3 :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from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module_name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function_name</a:t>
            </a:r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3ADDAE-3901-46A6-AD4A-7CE6E2FCDAD1}"/>
              </a:ext>
            </a:extLst>
          </p:cNvPr>
          <p:cNvSpPr/>
          <p:nvPr/>
        </p:nvSpPr>
        <p:spPr>
          <a:xfrm>
            <a:off x="4294493" y="4766563"/>
            <a:ext cx="726060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불러온 모듈 사용하는 방법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C941FB-C001-4DDD-A808-7292D7201703}"/>
              </a:ext>
            </a:extLst>
          </p:cNvPr>
          <p:cNvSpPr/>
          <p:nvPr/>
        </p:nvSpPr>
        <p:spPr>
          <a:xfrm>
            <a:off x="4749419" y="5119863"/>
            <a:ext cx="5331727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 1 :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module_name.function_name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 2 :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nick_name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 3 :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876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8D5EA6F-E585-4518-8AED-7859704FD1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Function and module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E26ED26-04E3-4A8A-BF0A-8B456863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 MODULE on</a:t>
            </a:r>
            <a:r>
              <a:rPr lang="ko-KR" altLang="en-US" dirty="0"/>
              <a:t> </a:t>
            </a:r>
            <a:r>
              <a:rPr lang="en-US" altLang="ko-KR" dirty="0" err="1"/>
              <a:t>CoLAB</a:t>
            </a:r>
            <a:r>
              <a:rPr lang="en-US" altLang="ko-KR" dirty="0"/>
              <a:t> (1/2)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8D3D05-7E34-4F4E-A5AD-4C86E0BA0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60" y="2819556"/>
            <a:ext cx="5611640" cy="12492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536CFED-785A-49CA-A374-DAFA8F1DC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60" y="1251714"/>
            <a:ext cx="9448800" cy="9620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D53697-9FE9-4882-9E9C-38FAF6CEDC89}"/>
              </a:ext>
            </a:extLst>
          </p:cNvPr>
          <p:cNvSpPr txBox="1"/>
          <p:nvPr/>
        </p:nvSpPr>
        <p:spPr>
          <a:xfrm>
            <a:off x="241301" y="851987"/>
            <a:ext cx="2927083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Step#1 : Google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Drive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마운트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F30F24-3B36-49F6-B39F-85C6598995A2}"/>
              </a:ext>
            </a:extLst>
          </p:cNvPr>
          <p:cNvSpPr txBox="1"/>
          <p:nvPr/>
        </p:nvSpPr>
        <p:spPr>
          <a:xfrm>
            <a:off x="213811" y="2414468"/>
            <a:ext cx="342722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Step#2 : Google Drive </a:t>
            </a:r>
            <a:r>
              <a:rPr lang="ko-KR" altLang="en-US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엑세스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허용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18ED63A-7ECC-4111-8135-6A50CCDE0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66" y="3810719"/>
            <a:ext cx="2978624" cy="27904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E8C1E53-8096-4BE2-958A-8A0399EE4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3631" y="2671347"/>
            <a:ext cx="2574680" cy="418665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0B0CF5C-6F50-45E1-89AB-6A547E7A0A6D}"/>
              </a:ext>
            </a:extLst>
          </p:cNvPr>
          <p:cNvSpPr/>
          <p:nvPr/>
        </p:nvSpPr>
        <p:spPr>
          <a:xfrm>
            <a:off x="5054851" y="3742842"/>
            <a:ext cx="974756" cy="258789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C2945F-512C-44F4-9208-9F04779C8D93}"/>
              </a:ext>
            </a:extLst>
          </p:cNvPr>
          <p:cNvSpPr/>
          <p:nvPr/>
        </p:nvSpPr>
        <p:spPr>
          <a:xfrm>
            <a:off x="952665" y="5200256"/>
            <a:ext cx="1401024" cy="258789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67B0933-0C5E-48EA-A9B2-1F47A9AA8D23}"/>
              </a:ext>
            </a:extLst>
          </p:cNvPr>
          <p:cNvSpPr/>
          <p:nvPr/>
        </p:nvSpPr>
        <p:spPr>
          <a:xfrm>
            <a:off x="8550971" y="6489832"/>
            <a:ext cx="1036649" cy="258789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034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8D5EA6F-E585-4518-8AED-7859704FD1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Function and module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E26ED26-04E3-4A8A-BF0A-8B456863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 MODULE on</a:t>
            </a:r>
            <a:r>
              <a:rPr lang="ko-KR" altLang="en-US" dirty="0"/>
              <a:t> </a:t>
            </a:r>
            <a:r>
              <a:rPr lang="en-US" altLang="ko-KR" dirty="0" err="1"/>
              <a:t>CoLAB</a:t>
            </a:r>
            <a:r>
              <a:rPr lang="en-US" altLang="ko-KR" dirty="0"/>
              <a:t> (2/2)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4A2C90-5ACF-421E-ABB3-24E00901DB37}"/>
              </a:ext>
            </a:extLst>
          </p:cNvPr>
          <p:cNvSpPr txBox="1"/>
          <p:nvPr/>
        </p:nvSpPr>
        <p:spPr>
          <a:xfrm>
            <a:off x="241300" y="857270"/>
            <a:ext cx="660277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Step#3 : import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대상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module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 위한 폴더로 이동 및 파일 리스트 확인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D5D62D-2001-4B32-8FA2-E2980EE13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21" y="1307505"/>
            <a:ext cx="8075691" cy="12405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B5D94D-88A7-4AA7-B840-DC043886B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21" y="3026016"/>
            <a:ext cx="8075691" cy="5368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99FC88-4B0E-4D4F-9A04-CE4608267653}"/>
              </a:ext>
            </a:extLst>
          </p:cNvPr>
          <p:cNvSpPr txBox="1"/>
          <p:nvPr/>
        </p:nvSpPr>
        <p:spPr>
          <a:xfrm>
            <a:off x="241300" y="2640560"/>
            <a:ext cx="663643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Step#4 :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ipython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notebook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을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해주는 패키지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(import-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ipynb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설치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17DDF91-AF1A-4E04-87C5-99A7478A2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21" y="4210813"/>
            <a:ext cx="8139783" cy="9654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782E2A-2EEF-42B4-8710-1BF183FC08A0}"/>
              </a:ext>
            </a:extLst>
          </p:cNvPr>
          <p:cNvSpPr txBox="1"/>
          <p:nvPr/>
        </p:nvSpPr>
        <p:spPr>
          <a:xfrm>
            <a:off x="241300" y="3829986"/>
            <a:ext cx="409406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Step#5 :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사용자 모듈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My_lib.ipynb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endParaRPr lang="ko-KR" altLang="en-US" sz="16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FF532C-BA6F-4AC6-8B53-A2EF99136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121" y="4200252"/>
            <a:ext cx="3324068" cy="245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71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namespace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3423AC-7B08-4E8A-95C3-EF24E323F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85" y="1525980"/>
            <a:ext cx="4182080" cy="397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DA3062-9A97-4C5E-A15B-2FAF5996937D}"/>
              </a:ext>
            </a:extLst>
          </p:cNvPr>
          <p:cNvSpPr/>
          <p:nvPr/>
        </p:nvSpPr>
        <p:spPr>
          <a:xfrm>
            <a:off x="4856525" y="1454457"/>
            <a:ext cx="6834423" cy="457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Namespace :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특정한 객체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(Object)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(Name)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구분할 수 있는 범위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모든것은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객체로 구성되며 이들 각각은 특정 이름과의 매핑 관계를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갖게 되는데 이 매핑을 포함하고 있는 공간을 네임스페이스라고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함수명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변수명의 접근 가능 범위를 의미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Built-in Namespace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 기본 내장 함수 및 기본 예외들의 이름들이 소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Global Namespace :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모듈별로 존재하며, 모듈 전체에서 통용될 수 있는 이름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Local Namespace :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 및 메서드 별로 존재하며, 함수 내의 지역 변수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(__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builtin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__)	# Built-in Namespace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&gt;&gt;&gt;print(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globals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	# Global Namespace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&gt;&gt;&gt;print(locals())	# Local Namespace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804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 test code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FA8292E-E2C1-4612-AE1B-9242F14B91CD}"/>
              </a:ext>
            </a:extLst>
          </p:cNvPr>
          <p:cNvSpPr/>
          <p:nvPr/>
        </p:nvSpPr>
        <p:spPr>
          <a:xfrm>
            <a:off x="636899" y="1253668"/>
            <a:ext cx="2966112" cy="39000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Test.py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Import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sub_module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def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 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 __name__ == '__main__':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4A6BFC-5A30-4BD9-8927-427C771FA5CF}"/>
              </a:ext>
            </a:extLst>
          </p:cNvPr>
          <p:cNvSpPr/>
          <p:nvPr/>
        </p:nvSpPr>
        <p:spPr>
          <a:xfrm>
            <a:off x="4167118" y="1148212"/>
            <a:ext cx="7260609" cy="410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__name__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변수는 내부적으로 사용되는 특별한 변수 이름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python Test.py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와 같이 직접 </a:t>
            </a:r>
            <a:r>
              <a:rPr lang="en-US" altLang="ko-KR" sz="16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py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파일을 실행하는 경우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__name___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변수에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__main__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이라는 값이 할당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import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통해서 모듈을 불러와서 사용하는 경우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__name__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변수에 불러온 모듈 이름이 저장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if __name__ == ‘__main__’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와 같이 조건문을 사용하여 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터미널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등에서 직접 호출되어 사용될 때는 그 자체로 기능을 수행하고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동시에 다른 모듈에서 호출시에는 필요한 함수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변수만 제공 가능</a:t>
            </a:r>
          </a:p>
        </p:txBody>
      </p:sp>
    </p:spTree>
    <p:extLst>
      <p:ext uri="{BB962C8B-B14F-4D97-AF65-F5344CB8AC3E}">
        <p14:creationId xmlns:p14="http://schemas.microsoft.com/office/powerpoint/2010/main" val="4408022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842E311-76E7-4510-9996-CAFC5723AA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8ABBAF7-43CD-42E1-ADAB-0E05B695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BA7AFE-11EF-462F-9AEE-24081A216850}"/>
              </a:ext>
            </a:extLst>
          </p:cNvPr>
          <p:cNvSpPr/>
          <p:nvPr/>
        </p:nvSpPr>
        <p:spPr>
          <a:xfrm>
            <a:off x="554469" y="885992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Q1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평균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표준 편차를 구하는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 구현하고 모듈로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Q2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 Q1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에서 만든 모듈을 불러와서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의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5 sample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이동 평균을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구하시오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샘플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[13,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12,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11, 6, 8, 9, 7, 10, 12, 14, 16, 14, 15, 17, 20, 23, 22, 24, 27]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89CD81-F504-44B2-BBCB-EFB85C5DD954}"/>
              </a:ext>
            </a:extLst>
          </p:cNvPr>
          <p:cNvSpPr/>
          <p:nvPr/>
        </p:nvSpPr>
        <p:spPr>
          <a:xfrm>
            <a:off x="554469" y="2198191"/>
            <a:ext cx="533172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ch05_exercise_module.py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average(data):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n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sum + value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sum / n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n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average(data)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+ (value -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)**2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var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n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var**0.5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0B9AE9-BFAE-4D36-8C98-3450FCAA71AB}"/>
              </a:ext>
            </a:extLst>
          </p:cNvPr>
          <p:cNvSpPr/>
          <p:nvPr/>
        </p:nvSpPr>
        <p:spPr>
          <a:xfrm>
            <a:off x="6016017" y="2171032"/>
            <a:ext cx="533172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ch05_exercise_application.py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ch05_exercise_module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as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my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= [13, 12, 10, 11, 6, 8, 9, 7, 10, 12, 14, 16, 14, 15, 17, 20, 23, 22, 24, 27]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&gt;= 4: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data[i-4:i+1]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avr_5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my.average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print 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avr_5)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AFB5E3-9E80-428C-9B09-C0A1FE7AE71D}"/>
              </a:ext>
            </a:extLst>
          </p:cNvPr>
          <p:cNvSpPr/>
          <p:nvPr/>
        </p:nvSpPr>
        <p:spPr>
          <a:xfrm>
            <a:off x="241300" y="2246811"/>
            <a:ext cx="11711517" cy="42173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for </a:t>
            </a:r>
            <a:r>
              <a:rPr lang="ko-KR" altLang="en-US" sz="2500" b="1" dirty="0"/>
              <a:t>문을 이용한 평균</a:t>
            </a:r>
            <a:r>
              <a:rPr lang="en-US" altLang="ko-KR" sz="2500" b="1" dirty="0"/>
              <a:t> </a:t>
            </a:r>
            <a:r>
              <a:rPr lang="ko-KR" altLang="en-US" sz="2500" b="1" dirty="0"/>
              <a:t>코드를 </a:t>
            </a:r>
            <a:r>
              <a:rPr lang="en-US" altLang="ko-KR" sz="2500" b="1" dirty="0"/>
              <a:t>function </a:t>
            </a:r>
            <a:r>
              <a:rPr lang="ko-KR" altLang="en-US" sz="2500" b="1" dirty="0"/>
              <a:t>으로 변환</a:t>
            </a: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</a:t>
            </a:r>
            <a:r>
              <a:rPr lang="ko-KR" altLang="en-US" sz="2500" b="1" dirty="0"/>
              <a:t>샘플 데이터를 순서대로 </a:t>
            </a:r>
            <a:r>
              <a:rPr lang="en-US" altLang="ko-KR" sz="2500" b="1" dirty="0"/>
              <a:t>5</a:t>
            </a:r>
            <a:r>
              <a:rPr lang="ko-KR" altLang="en-US" sz="2500" b="1" dirty="0"/>
              <a:t>개씩 불러와서 평균 </a:t>
            </a:r>
            <a:r>
              <a:rPr lang="en-US" altLang="ko-KR" sz="2500" b="1" dirty="0"/>
              <a:t>function </a:t>
            </a:r>
            <a:r>
              <a:rPr lang="ko-KR" altLang="en-US" sz="2500" b="1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2676920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6" name="Picture 8" descr="코딩 숙제 할 때 &gt; 유머게시판 | 퀘이사존">
            <a:extLst>
              <a:ext uri="{FF2B5EF4-FFF2-40B4-BE49-F238E27FC236}">
                <a16:creationId xmlns:a16="http://schemas.microsoft.com/office/drawing/2014/main" id="{61C5A246-85BC-442F-A51B-4E9946E28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" t="1553" r="1865"/>
          <a:stretch/>
        </p:blipFill>
        <p:spPr bwMode="auto">
          <a:xfrm>
            <a:off x="6835366" y="709835"/>
            <a:ext cx="4354718" cy="555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E93539-2C83-4D34-A38E-3AD31AD272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860AC51-95BB-4537-BFF5-1BF939B94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standard LIBRARY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65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LIBRARY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1E4CEB-9A7E-457D-802E-421C3F3B31BA}"/>
              </a:ext>
            </a:extLst>
          </p:cNvPr>
          <p:cNvSpPr/>
          <p:nvPr/>
        </p:nvSpPr>
        <p:spPr>
          <a:xfrm>
            <a:off x="482219" y="1161644"/>
            <a:ext cx="8143167" cy="2968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내장 함수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파이썬 인터프리터에서 기본으로 호출되어 상시 사용 가능한 함수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	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2"/>
              </a:rPr>
              <a:t>https://docs.python.org/ko/3/library/functions.html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Library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사용 목적에 따라 모듈 및 패키지 형태로 기능을 제공하는 것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Standard</a:t>
            </a:r>
            <a:r>
              <a:rPr lang="ko-KR" altLang="en-US" sz="160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library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파이썬에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기본으로 설치되어 배포되는 공용 라이브러리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	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3"/>
              </a:rPr>
              <a:t>https://docs.python.org/ko/3/library/index.html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Third-party library :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파이썬 사용자들이 제작 및 배포하는 유용한 기능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8379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BF62EB2-E162-40DE-AE18-B08DCC99CF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4B57C7-4B46-4268-8BB6-6518EAD8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standard function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76621-D9F4-4F33-B8D3-066D462B2586}"/>
              </a:ext>
            </a:extLst>
          </p:cNvPr>
          <p:cNvSpPr/>
          <p:nvPr/>
        </p:nvSpPr>
        <p:spPr>
          <a:xfrm>
            <a:off x="592379" y="2003428"/>
            <a:ext cx="4357211" cy="3577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abs()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절대값 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float()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실수 형태로 변환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int()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정수 형태로 변환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str()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 형태로 변환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</a:rPr>
              <a:t>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 길이</a:t>
            </a:r>
            <a:r>
              <a:rPr lang="en-US" altLang="ko-KR" sz="1600" dirty="0">
                <a:solidFill>
                  <a:srgbClr val="00B050"/>
                </a:solidFill>
              </a:rPr>
              <a:t>, </a:t>
            </a:r>
            <a:r>
              <a:rPr lang="ko-KR" altLang="en-US" sz="1600" dirty="0">
                <a:solidFill>
                  <a:srgbClr val="00B050"/>
                </a:solidFill>
              </a:rPr>
              <a:t>객체의 </a:t>
            </a:r>
            <a:r>
              <a:rPr lang="ko-KR" altLang="en-US" sz="1600" dirty="0" err="1">
                <a:solidFill>
                  <a:srgbClr val="00B050"/>
                </a:solidFill>
              </a:rPr>
              <a:t>항목수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max()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가장 큰 항목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min()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가장 작은 항목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round()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반올림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sorted()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인자 정렬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sum()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합계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type()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인자의 변수 타입</a:t>
            </a: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326F61-61BF-436A-B2EF-E1B22310A87A}"/>
              </a:ext>
            </a:extLst>
          </p:cNvPr>
          <p:cNvSpPr txBox="1"/>
          <p:nvPr/>
        </p:nvSpPr>
        <p:spPr>
          <a:xfrm>
            <a:off x="241301" y="914285"/>
            <a:ext cx="548547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별도의 모듈 호출 필요없이 기본적으로 사용 가능한 함수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212110-1163-43C9-86E9-91439CCF29F5}"/>
              </a:ext>
            </a:extLst>
          </p:cNvPr>
          <p:cNvSpPr/>
          <p:nvPr/>
        </p:nvSpPr>
        <p:spPr>
          <a:xfrm>
            <a:off x="592378" y="1190278"/>
            <a:ext cx="4776629" cy="506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2"/>
              </a:rPr>
              <a:t>https://docs.python.org/ko/3/library/functions.html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06BA94-8EAF-4195-8E2A-67B72F5E3F25}"/>
              </a:ext>
            </a:extLst>
          </p:cNvPr>
          <p:cNvSpPr/>
          <p:nvPr/>
        </p:nvSpPr>
        <p:spPr>
          <a:xfrm>
            <a:off x="6796705" y="1190278"/>
            <a:ext cx="4406131" cy="4860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-3.2</a:t>
            </a:r>
            <a:endParaRPr lang="en-US" altLang="ko-KR" sz="1600" dirty="0">
              <a:solidFill>
                <a:srgbClr val="88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abs(a)	</a:t>
            </a:r>
            <a:r>
              <a:rPr lang="en-US" altLang="ko-KR" sz="1600" dirty="0">
                <a:solidFill>
                  <a:srgbClr val="00B050"/>
                </a:solidFill>
              </a:rPr>
              <a:t> # </a:t>
            </a:r>
            <a:r>
              <a:rPr lang="ko-KR" altLang="en-US" sz="1600" dirty="0">
                <a:solidFill>
                  <a:srgbClr val="00B050"/>
                </a:solidFill>
              </a:rPr>
              <a:t>절대값 </a:t>
            </a:r>
            <a:endParaRPr lang="en-US" altLang="ko-KR" sz="1600" dirty="0">
              <a:solidFill>
                <a:srgbClr val="88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-3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ea typeface="맑은 고딕" panose="020B0503020000020004" pitchFamily="50" charset="-127"/>
              </a:rPr>
              <a:t>b =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str(a)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문자열로 변환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ea typeface="맑은 고딕" panose="020B0503020000020004" pitchFamily="50" charset="-127"/>
              </a:rPr>
              <a:t>print (b)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‘-3.2’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(b)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 길이</a:t>
            </a:r>
            <a:endParaRPr lang="en-US" altLang="ko-KR" sz="1600" dirty="0">
              <a:solidFill>
                <a:srgbClr val="EC6B24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4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ea typeface="맑은 고딕" panose="020B0503020000020004" pitchFamily="50" charset="-127"/>
              </a:rPr>
              <a:t> c =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float(b)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실수형으로 변환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ea typeface="맑은 고딕" panose="020B0503020000020004" pitchFamily="50" charset="-127"/>
              </a:rPr>
              <a:t>print(c)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-3.2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round(c)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반올림</a:t>
            </a:r>
            <a:endParaRPr lang="en-US" altLang="ko-KR" sz="1600" dirty="0">
              <a:solidFill>
                <a:srgbClr val="EC6B24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-3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ea typeface="맑은 고딕" panose="020B0503020000020004" pitchFamily="50" charset="-127"/>
              </a:rPr>
              <a:t>type(c)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변수 타입</a:t>
            </a:r>
            <a:endParaRPr lang="en-US" altLang="ko-KR" sz="1600" dirty="0"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&lt;class ‘float’&gt;</a:t>
            </a:r>
          </a:p>
        </p:txBody>
      </p:sp>
    </p:spTree>
    <p:extLst>
      <p:ext uri="{BB962C8B-B14F-4D97-AF65-F5344CB8AC3E}">
        <p14:creationId xmlns:p14="http://schemas.microsoft.com/office/powerpoint/2010/main" val="318647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Python?</a:t>
            </a:r>
            <a:endParaRPr lang="ko-KR" altLang="en-US" dirty="0"/>
          </a:p>
        </p:txBody>
      </p:sp>
      <p:pic>
        <p:nvPicPr>
          <p:cNvPr id="4098" name="Picture 2" descr="01. 파이썬(Python)이란?">
            <a:extLst>
              <a:ext uri="{FF2B5EF4-FFF2-40B4-BE49-F238E27FC236}">
                <a16:creationId xmlns:a16="http://schemas.microsoft.com/office/drawing/2014/main" id="{4193FD1A-B950-4FEF-B4C5-20656527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511" y="1093836"/>
            <a:ext cx="2787044" cy="494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7A95811-9DAD-406C-88EF-BBACE77336ED}"/>
              </a:ext>
            </a:extLst>
          </p:cNvPr>
          <p:cNvSpPr txBox="1">
            <a:spLocks noChangeArrowheads="1"/>
          </p:cNvSpPr>
          <p:nvPr/>
        </p:nvSpPr>
        <p:spPr>
          <a:xfrm>
            <a:off x="683156" y="1155352"/>
            <a:ext cx="6704832" cy="5009474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Most Popular Programming Language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Powerful User Communities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Easy Language to Learn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High Productivity</a:t>
            </a:r>
          </a:p>
          <a:p>
            <a:pPr>
              <a:lnSpc>
                <a:spcPct val="130000"/>
              </a:lnSpc>
            </a:pPr>
            <a:r>
              <a:rPr lang="en-US" altLang="ko-KR" sz="2133" b="0" dirty="0"/>
              <a:t>Huge Libraries</a:t>
            </a:r>
          </a:p>
          <a:p>
            <a:pPr>
              <a:lnSpc>
                <a:spcPct val="130000"/>
              </a:lnSpc>
            </a:pPr>
            <a:r>
              <a:rPr lang="en-US" altLang="ko-KR" sz="2133" b="0" dirty="0"/>
              <a:t>Machine Learning</a:t>
            </a:r>
            <a:endParaRPr lang="en-US" altLang="ko-KR" sz="2133" b="0" kern="0" dirty="0">
              <a:ea typeface="+mj-ea"/>
            </a:endParaRP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Open-Source Program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Glue Language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/>
              <a:t>Easy to Read Codes</a:t>
            </a:r>
          </a:p>
        </p:txBody>
      </p:sp>
    </p:spTree>
    <p:extLst>
      <p:ext uri="{BB962C8B-B14F-4D97-AF65-F5344CB8AC3E}">
        <p14:creationId xmlns:p14="http://schemas.microsoft.com/office/powerpoint/2010/main" val="10414545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TIME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E925C-033E-483E-AB02-F46147356623}"/>
              </a:ext>
            </a:extLst>
          </p:cNvPr>
          <p:cNvSpPr/>
          <p:nvPr/>
        </p:nvSpPr>
        <p:spPr>
          <a:xfrm>
            <a:off x="160017" y="1449151"/>
            <a:ext cx="6445072" cy="2599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time	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 불러오기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	           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UTC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1970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년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월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일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초 이후 </a:t>
            </a:r>
            <a:r>
              <a:rPr lang="ko-KR" altLang="en-US" sz="1600" dirty="0" err="1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누적초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time.localtime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시간대 기준으로 단위 구분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time.ctime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날짜 및 시간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시간 </a:t>
            </a:r>
            <a:r>
              <a:rPr lang="ko-KR" altLang="en-US" sz="1600" dirty="0" err="1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포멧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변경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time.strftime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포맷 코드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time.localtime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()))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time.sleep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초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시간 딜레이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AE1930-1E41-429B-87C8-C4B31CFEA79D}"/>
              </a:ext>
            </a:extLst>
          </p:cNvPr>
          <p:cNvSpPr/>
          <p:nvPr/>
        </p:nvSpPr>
        <p:spPr>
          <a:xfrm>
            <a:off x="368683" y="4579134"/>
            <a:ext cx="6180792" cy="1659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example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time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time.strftime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(‘%x',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time.localtime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---------------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01/04/21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C33F57-35B5-40FA-AE37-FEC20D59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475" y="1082815"/>
            <a:ext cx="5369919" cy="46923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7C5EF2-B5E1-410E-929A-27E66D7D7473}"/>
              </a:ext>
            </a:extLst>
          </p:cNvPr>
          <p:cNvSpPr txBox="1"/>
          <p:nvPr/>
        </p:nvSpPr>
        <p:spPr>
          <a:xfrm>
            <a:off x="241300" y="914285"/>
            <a:ext cx="3601948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현재 시간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날짜를 읽는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3365953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DATETIME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91AD9C-70D8-4EAC-B3DA-7D9972818067}"/>
              </a:ext>
            </a:extLst>
          </p:cNvPr>
          <p:cNvSpPr txBox="1"/>
          <p:nvPr/>
        </p:nvSpPr>
        <p:spPr>
          <a:xfrm>
            <a:off x="241300" y="832808"/>
            <a:ext cx="380713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시간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날짜 형식의 데이터 타입을 제공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78907E-5B18-4F42-8102-CE3C96005CC1}"/>
              </a:ext>
            </a:extLst>
          </p:cNvPr>
          <p:cNvSpPr/>
          <p:nvPr/>
        </p:nvSpPr>
        <p:spPr>
          <a:xfrm>
            <a:off x="359194" y="1265126"/>
            <a:ext cx="4357661" cy="5180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 불러오기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datetime 		</a:t>
            </a:r>
          </a:p>
          <a:p>
            <a:pPr>
              <a:lnSpc>
                <a:spcPct val="130000"/>
              </a:lnSpc>
            </a:pPr>
            <a:endParaRPr lang="ko-KR" altLang="en-US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타입 데이터 생성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(2019, 1, 1)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 shift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(2019, 1, 1)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('reference date =', date)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date_1 = date -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datetime.timedelta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(days=1)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('shifted date =', date_1)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연산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('date gap =', date - date_1)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77CCF7-C307-4876-84E6-BC88265C820F}"/>
              </a:ext>
            </a:extLst>
          </p:cNvPr>
          <p:cNvSpPr/>
          <p:nvPr/>
        </p:nvSpPr>
        <p:spPr>
          <a:xfrm>
            <a:off x="5555815" y="1252724"/>
            <a:ext cx="6651279" cy="5180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항목 분리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datetime.datetime.now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('date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time_now.date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('year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time_now.year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('month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time_now.month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('day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time_now.day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('weekday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time_now.weekday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('time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string to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변환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date_str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'2021-04-07 14:33'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(type(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date_str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date_obj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datetime.datetime.strptime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date_str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'%Y-%m-%d %H:%M')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(type(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date_obj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date_obj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9116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math  &amp;  statistics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9FF9D6-38A7-4341-874A-C650C5C13357}"/>
              </a:ext>
            </a:extLst>
          </p:cNvPr>
          <p:cNvSpPr/>
          <p:nvPr/>
        </p:nvSpPr>
        <p:spPr>
          <a:xfrm>
            <a:off x="496063" y="1267391"/>
            <a:ext cx="4844763" cy="4838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</a:rPr>
              <a:t> math	</a:t>
            </a:r>
            <a:r>
              <a:rPr lang="en-US" altLang="ko-KR" sz="1600" dirty="0">
                <a:solidFill>
                  <a:srgbClr val="00B050"/>
                </a:solidFill>
              </a:rPr>
              <a:t># math </a:t>
            </a:r>
            <a:r>
              <a:rPr lang="ko-KR" altLang="en-US" sz="1600" dirty="0">
                <a:solidFill>
                  <a:srgbClr val="00B050"/>
                </a:solidFill>
              </a:rPr>
              <a:t>모듈 불러오기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math.fabs</a:t>
            </a:r>
            <a:r>
              <a:rPr lang="en-US" altLang="ko-KR" sz="1600" dirty="0">
                <a:solidFill>
                  <a:srgbClr val="000000"/>
                </a:solidFill>
              </a:rPr>
              <a:t>(-1.45)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절대값 </a:t>
            </a:r>
            <a:r>
              <a:rPr lang="en-US" altLang="ko-KR" sz="1600" dirty="0">
                <a:solidFill>
                  <a:srgbClr val="00B050"/>
                </a:solidFill>
              </a:rPr>
              <a:t>: 1.45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math.ceil</a:t>
            </a:r>
            <a:r>
              <a:rPr lang="en-US" altLang="ko-KR" sz="1600" dirty="0">
                <a:solidFill>
                  <a:srgbClr val="000000"/>
                </a:solidFill>
              </a:rPr>
              <a:t>(3.14)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올림 </a:t>
            </a:r>
            <a:r>
              <a:rPr lang="en-US" altLang="ko-KR" sz="1600" dirty="0">
                <a:solidFill>
                  <a:srgbClr val="00B050"/>
                </a:solidFill>
              </a:rPr>
              <a:t>: 4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math.floor</a:t>
            </a:r>
            <a:r>
              <a:rPr lang="en-US" altLang="ko-KR" sz="1600" dirty="0">
                <a:solidFill>
                  <a:srgbClr val="000000"/>
                </a:solidFill>
              </a:rPr>
              <a:t>(-3.14)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내림</a:t>
            </a:r>
            <a:r>
              <a:rPr lang="en-US" altLang="ko-KR" sz="1600" dirty="0">
                <a:solidFill>
                  <a:srgbClr val="00B050"/>
                </a:solidFill>
              </a:rPr>
              <a:t>(</a:t>
            </a:r>
            <a:r>
              <a:rPr lang="ko-KR" altLang="en-US" sz="1600" dirty="0">
                <a:solidFill>
                  <a:srgbClr val="00B050"/>
                </a:solidFill>
              </a:rPr>
              <a:t>아래로</a:t>
            </a:r>
            <a:r>
              <a:rPr lang="en-US" altLang="ko-KR" sz="1600" dirty="0">
                <a:solidFill>
                  <a:srgbClr val="00B050"/>
                </a:solidFill>
              </a:rPr>
              <a:t>)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en-US" altLang="ko-KR" sz="1600" dirty="0">
                <a:solidFill>
                  <a:srgbClr val="00B050"/>
                </a:solidFill>
              </a:rPr>
              <a:t>: -4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math.trunc</a:t>
            </a:r>
            <a:r>
              <a:rPr lang="en-US" altLang="ko-KR" sz="1600" dirty="0">
                <a:solidFill>
                  <a:srgbClr val="000000"/>
                </a:solidFill>
              </a:rPr>
              <a:t>(-3.14)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내림</a:t>
            </a:r>
            <a:r>
              <a:rPr lang="en-US" altLang="ko-KR" sz="1600" dirty="0">
                <a:solidFill>
                  <a:srgbClr val="00B050"/>
                </a:solidFill>
              </a:rPr>
              <a:t>(0</a:t>
            </a:r>
            <a:r>
              <a:rPr lang="ko-KR" altLang="en-US" sz="1600" dirty="0">
                <a:solidFill>
                  <a:srgbClr val="00B050"/>
                </a:solidFill>
              </a:rPr>
              <a:t>으로</a:t>
            </a:r>
            <a:r>
              <a:rPr lang="en-US" altLang="ko-KR" sz="1600" dirty="0">
                <a:solidFill>
                  <a:srgbClr val="00B050"/>
                </a:solidFill>
              </a:rPr>
              <a:t>) : -3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math.pow</a:t>
            </a:r>
            <a:r>
              <a:rPr lang="en-US" altLang="ko-KR" sz="1600" dirty="0">
                <a:solidFill>
                  <a:srgbClr val="000000"/>
                </a:solidFill>
              </a:rPr>
              <a:t>(3, 2)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거듭제곱 </a:t>
            </a:r>
            <a:r>
              <a:rPr lang="en-US" altLang="ko-KR" sz="1600" dirty="0">
                <a:solidFill>
                  <a:srgbClr val="00B050"/>
                </a:solidFill>
              </a:rPr>
              <a:t>: 9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math.sqrt</a:t>
            </a:r>
            <a:r>
              <a:rPr lang="en-US" altLang="ko-KR" sz="1600" dirty="0">
                <a:solidFill>
                  <a:srgbClr val="000000"/>
                </a:solidFill>
              </a:rPr>
              <a:t>(9)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제곱근 </a:t>
            </a:r>
            <a:r>
              <a:rPr lang="en-US" altLang="ko-KR" sz="1600" dirty="0">
                <a:solidFill>
                  <a:srgbClr val="00B050"/>
                </a:solidFill>
              </a:rPr>
              <a:t>: 3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math.log(10, 10)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로그 </a:t>
            </a:r>
            <a:r>
              <a:rPr lang="en-US" altLang="ko-KR" sz="1600" dirty="0">
                <a:solidFill>
                  <a:srgbClr val="00B050"/>
                </a:solidFill>
              </a:rPr>
              <a:t>: 1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math.sin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사인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math.cos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코사인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math.tan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탄젠트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math.degrees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 err="1">
                <a:solidFill>
                  <a:srgbClr val="00B050"/>
                </a:solidFill>
              </a:rPr>
              <a:t>라디언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00B050"/>
                </a:solidFill>
              </a:rPr>
              <a:t>각도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math.radians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각도 </a:t>
            </a:r>
            <a:r>
              <a:rPr lang="en-US" altLang="ko-KR" sz="1600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 err="1">
                <a:solidFill>
                  <a:srgbClr val="00B050"/>
                </a:solidFill>
                <a:sym typeface="Wingdings" panose="05000000000000000000" pitchFamily="2" charset="2"/>
              </a:rPr>
              <a:t>라디언</a:t>
            </a: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F21D0-E5E2-471F-BFB0-4C1DF6CEDC18}"/>
              </a:ext>
            </a:extLst>
          </p:cNvPr>
          <p:cNvSpPr txBox="1"/>
          <p:nvPr/>
        </p:nvSpPr>
        <p:spPr>
          <a:xfrm>
            <a:off x="241301" y="904269"/>
            <a:ext cx="252953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수치 연산용 라이브러리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4FE7E2-A82F-4549-8663-67B5BBD01046}"/>
              </a:ext>
            </a:extLst>
          </p:cNvPr>
          <p:cNvSpPr/>
          <p:nvPr/>
        </p:nvSpPr>
        <p:spPr>
          <a:xfrm>
            <a:off x="5840847" y="1267391"/>
            <a:ext cx="5234463" cy="4640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</a:rPr>
              <a:t> statistics		</a:t>
            </a:r>
            <a:r>
              <a:rPr lang="en-US" altLang="ko-KR" sz="1600" dirty="0">
                <a:solidFill>
                  <a:srgbClr val="00B050"/>
                </a:solidFill>
              </a:rPr>
              <a:t># statistics </a:t>
            </a:r>
            <a:r>
              <a:rPr lang="ko-KR" altLang="en-US" sz="1600" dirty="0">
                <a:solidFill>
                  <a:srgbClr val="00B050"/>
                </a:solidFill>
              </a:rPr>
              <a:t>모듈 불러오기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statistics.mean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산술평균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statistics.fmean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en-US" altLang="ko-KR" sz="1600" dirty="0">
                <a:solidFill>
                  <a:srgbClr val="00B050"/>
                </a:solidFill>
              </a:rPr>
              <a:t>float </a:t>
            </a:r>
            <a:r>
              <a:rPr lang="ko-KR" altLang="en-US" sz="1600" dirty="0">
                <a:solidFill>
                  <a:srgbClr val="00B050"/>
                </a:solidFill>
              </a:rPr>
              <a:t>타입 산술평균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statistics.median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중간값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statistics.mode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 err="1">
                <a:solidFill>
                  <a:srgbClr val="00B050"/>
                </a:solidFill>
              </a:rPr>
              <a:t>최빈값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statistics.pstdev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모집단 표준편차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statistics.pvariance</a:t>
            </a:r>
            <a:r>
              <a:rPr lang="en-US" altLang="ko-KR" sz="1600" dirty="0">
                <a:solidFill>
                  <a:srgbClr val="000000"/>
                </a:solidFill>
              </a:rPr>
              <a:t>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모집단 분산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statistics.stdev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표본집단 표준편차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statistics.variance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 err="1">
                <a:solidFill>
                  <a:srgbClr val="00B050"/>
                </a:solidFill>
              </a:rPr>
              <a:t>표본집답</a:t>
            </a:r>
            <a:r>
              <a:rPr lang="ko-KR" altLang="en-US" sz="1600" dirty="0">
                <a:solidFill>
                  <a:srgbClr val="00B050"/>
                </a:solidFill>
              </a:rPr>
              <a:t> 분산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BE7F2-2B9F-4A58-B52B-1FBEBA8A6C25}"/>
              </a:ext>
            </a:extLst>
          </p:cNvPr>
          <p:cNvSpPr txBox="1"/>
          <p:nvPr/>
        </p:nvSpPr>
        <p:spPr>
          <a:xfrm>
            <a:off x="5631578" y="897461"/>
            <a:ext cx="252953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수치 통계용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7471945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RANDOM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3AFF6E-7506-4EB9-A73D-3799A8483CA9}"/>
              </a:ext>
            </a:extLst>
          </p:cNvPr>
          <p:cNvSpPr/>
          <p:nvPr/>
        </p:nvSpPr>
        <p:spPr>
          <a:xfrm>
            <a:off x="532456" y="1654790"/>
            <a:ext cx="6180792" cy="3577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random </a:t>
            </a:r>
            <a:r>
              <a:rPr lang="ko-KR" altLang="en-US" sz="1600" dirty="0">
                <a:solidFill>
                  <a:srgbClr val="00B050"/>
                </a:solidFill>
              </a:rPr>
              <a:t>모듈 불러오기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</a:rPr>
              <a:t> random	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0.0 </a:t>
            </a:r>
            <a:r>
              <a:rPr lang="ko-KR" altLang="en-US" sz="1600" dirty="0">
                <a:solidFill>
                  <a:srgbClr val="00B050"/>
                </a:solidFill>
              </a:rPr>
              <a:t>에서 </a:t>
            </a:r>
            <a:r>
              <a:rPr lang="en-US" altLang="ko-KR" sz="1600" dirty="0">
                <a:solidFill>
                  <a:srgbClr val="00B050"/>
                </a:solidFill>
              </a:rPr>
              <a:t>1.0 </a:t>
            </a:r>
            <a:r>
              <a:rPr lang="ko-KR" altLang="en-US" sz="1600" dirty="0">
                <a:solidFill>
                  <a:srgbClr val="00B050"/>
                </a:solidFill>
              </a:rPr>
              <a:t>사이의 실수 중에서 난수 발생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random.random</a:t>
            </a:r>
            <a:r>
              <a:rPr lang="en-US" altLang="ko-KR" sz="1600" dirty="0">
                <a:solidFill>
                  <a:srgbClr val="000000"/>
                </a:solidFill>
              </a:rPr>
              <a:t>()	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1</a:t>
            </a:r>
            <a:r>
              <a:rPr lang="ko-KR" altLang="en-US" sz="1600" dirty="0">
                <a:solidFill>
                  <a:srgbClr val="00B050"/>
                </a:solidFill>
              </a:rPr>
              <a:t>에서</a:t>
            </a:r>
            <a:r>
              <a:rPr lang="en-US" altLang="ko-KR" sz="1600" dirty="0">
                <a:solidFill>
                  <a:srgbClr val="00B050"/>
                </a:solidFill>
              </a:rPr>
              <a:t> 100 </a:t>
            </a:r>
            <a:r>
              <a:rPr lang="ko-KR" altLang="en-US" sz="1600" dirty="0">
                <a:solidFill>
                  <a:srgbClr val="00B050"/>
                </a:solidFill>
              </a:rPr>
              <a:t>사이의 정수 중에서 난수 발생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random.randint</a:t>
            </a:r>
            <a:r>
              <a:rPr lang="en-US" altLang="ko-KR" sz="1600" dirty="0">
                <a:solidFill>
                  <a:srgbClr val="000000"/>
                </a:solidFill>
              </a:rPr>
              <a:t>(1, 100)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리스트의 항목을 무작위로 섞음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random.shuffle</a:t>
            </a:r>
            <a:r>
              <a:rPr lang="en-US" altLang="ko-KR" sz="1600" dirty="0">
                <a:solidFill>
                  <a:srgbClr val="000000"/>
                </a:solidFill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리스트명</a:t>
            </a:r>
            <a:r>
              <a:rPr lang="en-US" altLang="ko-KR" sz="1600" dirty="0">
                <a:solidFill>
                  <a:srgbClr val="000000"/>
                </a:solidFill>
              </a:rPr>
              <a:t>)</a:t>
            </a: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16496B-7F5A-4459-85EC-3BFAF362FE83}"/>
              </a:ext>
            </a:extLst>
          </p:cNvPr>
          <p:cNvSpPr txBox="1"/>
          <p:nvPr/>
        </p:nvSpPr>
        <p:spPr>
          <a:xfrm>
            <a:off x="160017" y="1012252"/>
            <a:ext cx="358752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난수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임의의 수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발생 시키는 모듈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25D9CC-E200-4CE1-AC00-080663F52536}"/>
              </a:ext>
            </a:extLst>
          </p:cNvPr>
          <p:cNvSpPr/>
          <p:nvPr/>
        </p:nvSpPr>
        <p:spPr>
          <a:xfrm>
            <a:off x="6467686" y="1012252"/>
            <a:ext cx="480401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latin typeface="Consolas" panose="020B0609020204030204" pitchFamily="49" charset="0"/>
              </a:rPr>
              <a:t> random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</a:rPr>
              <a:t> lotto():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selected = []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 dirty="0">
                <a:latin typeface="Consolas" panose="020B0609020204030204" pitchFamily="49" charset="0"/>
              </a:rPr>
              <a:t> range(6):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num = 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600" dirty="0" err="1"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randint</a:t>
            </a:r>
            <a:r>
              <a:rPr lang="en-US" altLang="ko-KR" sz="1600" dirty="0">
                <a:latin typeface="Consolas" panose="020B0609020204030204" pitchFamily="49" charset="0"/>
              </a:rPr>
              <a:t>(1,45)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600" dirty="0">
                <a:latin typeface="Consolas" panose="020B0609020204030204" pitchFamily="49" charset="0"/>
              </a:rPr>
              <a:t> num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 dirty="0">
                <a:latin typeface="Consolas" panose="020B0609020204030204" pitchFamily="49" charset="0"/>
              </a:rPr>
              <a:t> selected :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num = 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600" dirty="0" err="1"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randint</a:t>
            </a:r>
            <a:r>
              <a:rPr lang="en-US" altLang="ko-KR" sz="1600" dirty="0">
                <a:latin typeface="Consolas" panose="020B0609020204030204" pitchFamily="49" charset="0"/>
              </a:rPr>
              <a:t>(1,45)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selected.append</a:t>
            </a:r>
            <a:r>
              <a:rPr lang="en-US" altLang="ko-KR" sz="1600" dirty="0">
                <a:latin typeface="Consolas" panose="020B0609020204030204" pitchFamily="49" charset="0"/>
              </a:rPr>
              <a:t>(num)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return selected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print (lotto())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[7, 11, 34, 55, 12, 26]</a:t>
            </a:r>
          </a:p>
        </p:txBody>
      </p:sp>
    </p:spTree>
    <p:extLst>
      <p:ext uri="{BB962C8B-B14F-4D97-AF65-F5344CB8AC3E}">
        <p14:creationId xmlns:p14="http://schemas.microsoft.com/office/powerpoint/2010/main" val="11460862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A3802F-94BE-4ECB-ABE9-D393B67166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BBDED30-5879-4AD7-8AA4-BFE54EF1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B17AE1-1A27-44E9-AA03-A9A42D19514E}"/>
              </a:ext>
            </a:extLst>
          </p:cNvPr>
          <p:cNvSpPr/>
          <p:nvPr/>
        </p:nvSpPr>
        <p:spPr>
          <a:xfrm>
            <a:off x="554469" y="981428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두 데이터 리스트를 입력 받아 상관계수를 구하는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data_x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[1.48, 1.83, 2.17, 2.84, 3.61, 3.28, 2.83, 2.34, 1.93, 1.61]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data_y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[2.64, 4.83, 7.07, 11.01, 15.15, 13.45, 10.75, 7.78, 5.39, 3.41]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0712D9-BBC4-4AF7-A714-82A358A0C31E}"/>
              </a:ext>
            </a:extLst>
          </p:cNvPr>
          <p:cNvSpPr/>
          <p:nvPr/>
        </p:nvSpPr>
        <p:spPr>
          <a:xfrm>
            <a:off x="898501" y="2524117"/>
            <a:ext cx="640764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statistics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cor_factor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(x, y):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statistics.mean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statistics.mean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sum + (x[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]-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)*(y[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]-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sum /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statistics.pstdev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(x)*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statistics.pstdev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cor_factor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data_x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63D2DE-5F97-448F-ADDA-9F6400B9EDBB}"/>
              </a:ext>
            </a:extLst>
          </p:cNvPr>
          <p:cNvSpPr/>
          <p:nvPr/>
        </p:nvSpPr>
        <p:spPr>
          <a:xfrm>
            <a:off x="195317" y="2300249"/>
            <a:ext cx="11711517" cy="42173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</a:t>
            </a:r>
            <a:r>
              <a:rPr lang="ko-KR" altLang="en-US" sz="2500" b="1" dirty="0"/>
              <a:t>상관계수 </a:t>
            </a:r>
            <a:r>
              <a:rPr lang="en-US" altLang="ko-KR" sz="2500" b="1" dirty="0"/>
              <a:t>= </a:t>
            </a:r>
            <a:r>
              <a:rPr lang="ko-KR" altLang="en-US" sz="2500" b="1" dirty="0"/>
              <a:t>공분산 </a:t>
            </a:r>
            <a:r>
              <a:rPr lang="en-US" altLang="ko-KR" sz="2500" b="1" dirty="0"/>
              <a:t>/ (x </a:t>
            </a:r>
            <a:r>
              <a:rPr lang="ko-KR" altLang="en-US" sz="2500" b="1" dirty="0"/>
              <a:t>표준편차 </a:t>
            </a:r>
            <a:r>
              <a:rPr lang="en-US" altLang="ko-KR" sz="2500" b="1" dirty="0"/>
              <a:t>* y </a:t>
            </a:r>
            <a:r>
              <a:rPr lang="ko-KR" altLang="en-US" sz="2500" b="1" dirty="0"/>
              <a:t>표준편차</a:t>
            </a:r>
            <a:r>
              <a:rPr lang="en-US" altLang="ko-KR" sz="2500" b="1" dirty="0"/>
              <a:t>)</a:t>
            </a:r>
          </a:p>
          <a:p>
            <a:pPr algn="l">
              <a:lnSpc>
                <a:spcPct val="120000"/>
              </a:lnSpc>
            </a:pPr>
            <a:r>
              <a:rPr lang="ko-KR" altLang="en-US" sz="2500" b="1" dirty="0"/>
              <a:t>    공분산 </a:t>
            </a:r>
            <a:r>
              <a:rPr lang="en-US" altLang="ko-KR" sz="2500" b="1" dirty="0"/>
              <a:t>= (x</a:t>
            </a:r>
            <a:r>
              <a:rPr lang="ko-KR" altLang="en-US" sz="2500" b="1" dirty="0"/>
              <a:t>편차 </a:t>
            </a:r>
            <a:r>
              <a:rPr lang="en-US" altLang="ko-KR" sz="2500" b="1" dirty="0"/>
              <a:t>* y</a:t>
            </a:r>
            <a:r>
              <a:rPr lang="ko-KR" altLang="en-US" sz="2500" b="1" dirty="0"/>
              <a:t>편차</a:t>
            </a:r>
            <a:r>
              <a:rPr lang="en-US" altLang="ko-KR" sz="2500" b="1" dirty="0"/>
              <a:t>)</a:t>
            </a:r>
            <a:r>
              <a:rPr lang="ko-KR" altLang="en-US" sz="2500" b="1" dirty="0"/>
              <a:t>의 합 </a:t>
            </a:r>
            <a:r>
              <a:rPr lang="en-US" altLang="ko-KR" sz="2500" b="1" dirty="0"/>
              <a:t>/ </a:t>
            </a:r>
            <a:r>
              <a:rPr lang="ko-KR" altLang="en-US" sz="2500" b="1" dirty="0"/>
              <a:t>데이터 </a:t>
            </a:r>
            <a:r>
              <a:rPr lang="ko-KR" altLang="en-US" sz="2500" b="1" dirty="0" err="1"/>
              <a:t>갯수</a:t>
            </a:r>
            <a:r>
              <a:rPr lang="en-US" altLang="ko-KR" sz="25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7492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AB25B9-A988-4399-9179-1C704F14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Quiz #1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C8A2F-CC5A-4207-A103-3A9A4326D4CB}"/>
              </a:ext>
            </a:extLst>
          </p:cNvPr>
          <p:cNvSpPr txBox="1"/>
          <p:nvPr/>
        </p:nvSpPr>
        <p:spPr>
          <a:xfrm>
            <a:off x="814812" y="1092651"/>
            <a:ext cx="8545929" cy="485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2400" b="1" dirty="0">
                <a:solidFill>
                  <a:srgbClr val="FF0000"/>
                </a:solidFill>
              </a:rPr>
              <a:t>숫자 야구 게임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[Rule]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1. PC</a:t>
            </a:r>
            <a:r>
              <a:rPr lang="ko-KR" altLang="en-US" sz="1800" dirty="0">
                <a:solidFill>
                  <a:schemeClr val="tx2"/>
                </a:solidFill>
              </a:rPr>
              <a:t>는 </a:t>
            </a:r>
            <a:r>
              <a:rPr lang="en-US" altLang="ko-KR" sz="1800" dirty="0">
                <a:solidFill>
                  <a:schemeClr val="tx2"/>
                </a:solidFill>
              </a:rPr>
              <a:t>0 ~ 9 </a:t>
            </a:r>
            <a:r>
              <a:rPr lang="ko-KR" altLang="en-US" sz="1800" dirty="0">
                <a:solidFill>
                  <a:schemeClr val="tx2"/>
                </a:solidFill>
              </a:rPr>
              <a:t>사이의 서로 다른 숫자를 랜덤으로 </a:t>
            </a:r>
            <a:r>
              <a:rPr lang="en-US" altLang="ko-KR" sz="1800" dirty="0">
                <a:solidFill>
                  <a:schemeClr val="tx2"/>
                </a:solidFill>
              </a:rPr>
              <a:t>3</a:t>
            </a:r>
            <a:r>
              <a:rPr lang="ko-KR" altLang="en-US" sz="1800" dirty="0">
                <a:solidFill>
                  <a:schemeClr val="tx2"/>
                </a:solidFill>
              </a:rPr>
              <a:t>개를 뽑는다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2. User</a:t>
            </a:r>
            <a:r>
              <a:rPr lang="ko-KR" altLang="en-US" sz="1800" dirty="0">
                <a:solidFill>
                  <a:schemeClr val="tx2"/>
                </a:solidFill>
              </a:rPr>
              <a:t>는 순서대로 </a:t>
            </a:r>
            <a:r>
              <a:rPr lang="en-US" altLang="ko-KR" sz="1800" dirty="0">
                <a:solidFill>
                  <a:schemeClr val="tx2"/>
                </a:solidFill>
              </a:rPr>
              <a:t>3</a:t>
            </a:r>
            <a:r>
              <a:rPr lang="ko-KR" altLang="en-US" sz="1800" dirty="0">
                <a:solidFill>
                  <a:schemeClr val="tx2"/>
                </a:solidFill>
              </a:rPr>
              <a:t>개의 숫자를 입력하여 </a:t>
            </a:r>
            <a:r>
              <a:rPr lang="en-US" altLang="ko-KR" sz="1800" dirty="0">
                <a:solidFill>
                  <a:schemeClr val="tx2"/>
                </a:solidFill>
              </a:rPr>
              <a:t>PC</a:t>
            </a:r>
            <a:r>
              <a:rPr lang="ko-KR" altLang="en-US" sz="1800" dirty="0">
                <a:solidFill>
                  <a:schemeClr val="tx2"/>
                </a:solidFill>
              </a:rPr>
              <a:t>가 뽑은 숫자의 값과 순서를 맞춘다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3. PC</a:t>
            </a:r>
            <a:r>
              <a:rPr lang="ko-KR" altLang="en-US" sz="1800" dirty="0">
                <a:solidFill>
                  <a:schemeClr val="tx2"/>
                </a:solidFill>
              </a:rPr>
              <a:t>가 뽑은 숫자와 </a:t>
            </a:r>
            <a:r>
              <a:rPr lang="en-US" altLang="ko-KR" sz="1800" dirty="0">
                <a:solidFill>
                  <a:schemeClr val="tx2"/>
                </a:solidFill>
              </a:rPr>
              <a:t>User</a:t>
            </a:r>
            <a:r>
              <a:rPr lang="ko-KR" altLang="en-US" sz="1800" dirty="0">
                <a:solidFill>
                  <a:schemeClr val="tx2"/>
                </a:solidFill>
              </a:rPr>
              <a:t>가 입력한 숫자의 값과 순서가 일치하면 </a:t>
            </a:r>
            <a:r>
              <a:rPr lang="en-US" altLang="ko-KR" sz="1800" dirty="0">
                <a:solidFill>
                  <a:schemeClr val="tx2"/>
                </a:solidFill>
              </a:rPr>
              <a:t>Strike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4. PC</a:t>
            </a:r>
            <a:r>
              <a:rPr lang="ko-KR" altLang="en-US" sz="1800" dirty="0">
                <a:solidFill>
                  <a:schemeClr val="tx2"/>
                </a:solidFill>
              </a:rPr>
              <a:t>가 뽑은 숫자와 </a:t>
            </a:r>
            <a:r>
              <a:rPr lang="en-US" altLang="ko-KR" sz="1800" dirty="0">
                <a:solidFill>
                  <a:schemeClr val="tx2"/>
                </a:solidFill>
              </a:rPr>
              <a:t>User</a:t>
            </a:r>
            <a:r>
              <a:rPr lang="ko-KR" altLang="en-US" sz="1800" dirty="0">
                <a:solidFill>
                  <a:schemeClr val="tx2"/>
                </a:solidFill>
              </a:rPr>
              <a:t>가 입력한 숫자의 값은 일치하나 순서가 틀리면 </a:t>
            </a:r>
            <a:r>
              <a:rPr lang="en-US" altLang="ko-KR" sz="1800" dirty="0">
                <a:solidFill>
                  <a:schemeClr val="tx2"/>
                </a:solidFill>
              </a:rPr>
              <a:t>Ball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5. 3 strike</a:t>
            </a:r>
            <a:r>
              <a:rPr lang="ko-KR" altLang="en-US" sz="1800" dirty="0">
                <a:solidFill>
                  <a:schemeClr val="tx2"/>
                </a:solidFill>
              </a:rPr>
              <a:t>가 되면 게임 종료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	Hint) Random </a:t>
            </a:r>
            <a:r>
              <a:rPr lang="ko-KR" altLang="en-US" sz="1800" dirty="0">
                <a:solidFill>
                  <a:schemeClr val="tx2"/>
                </a:solidFill>
              </a:rPr>
              <a:t>모듈을 활용하세요</a:t>
            </a:r>
            <a:r>
              <a:rPr lang="en-US" altLang="ko-KR" sz="1800" dirty="0">
                <a:solidFill>
                  <a:schemeClr val="tx2"/>
                </a:solidFill>
              </a:rPr>
              <a:t>. </a:t>
            </a:r>
            <a:r>
              <a:rPr lang="ko-KR" altLang="en-US" sz="1800" dirty="0">
                <a:solidFill>
                  <a:schemeClr val="tx2"/>
                </a:solidFill>
              </a:rPr>
              <a:t>교육자료의 </a:t>
            </a:r>
            <a:r>
              <a:rPr lang="en-US" altLang="ko-KR" sz="1800" dirty="0">
                <a:solidFill>
                  <a:schemeClr val="tx2"/>
                </a:solidFill>
              </a:rPr>
              <a:t>Lotto </a:t>
            </a:r>
            <a:r>
              <a:rPr lang="ko-KR" altLang="en-US" sz="1800" dirty="0">
                <a:solidFill>
                  <a:schemeClr val="tx2"/>
                </a:solidFill>
              </a:rPr>
              <a:t>함수 참조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Ex)  PC</a:t>
            </a:r>
            <a:r>
              <a:rPr lang="ko-KR" altLang="en-US" sz="1800" dirty="0">
                <a:solidFill>
                  <a:schemeClr val="tx2"/>
                </a:solidFill>
              </a:rPr>
              <a:t>가 </a:t>
            </a:r>
            <a:r>
              <a:rPr lang="en-US" altLang="ko-KR" sz="1800" dirty="0">
                <a:solidFill>
                  <a:schemeClr val="tx2"/>
                </a:solidFill>
              </a:rPr>
              <a:t>[</a:t>
            </a:r>
            <a:r>
              <a:rPr lang="en-US" altLang="ko-KR" sz="1800" dirty="0">
                <a:solidFill>
                  <a:srgbClr val="0E0EFF"/>
                </a:solidFill>
              </a:rPr>
              <a:t>7</a:t>
            </a:r>
            <a:r>
              <a:rPr lang="en-US" altLang="ko-KR" sz="1800" dirty="0">
                <a:solidFill>
                  <a:schemeClr val="tx2"/>
                </a:solidFill>
              </a:rPr>
              <a:t>, 3, </a:t>
            </a:r>
            <a:r>
              <a:rPr lang="en-US" altLang="ko-KR" sz="1800" dirty="0">
                <a:solidFill>
                  <a:srgbClr val="00B050"/>
                </a:solidFill>
              </a:rPr>
              <a:t>5</a:t>
            </a:r>
            <a:r>
              <a:rPr lang="en-US" altLang="ko-KR" sz="1800" dirty="0">
                <a:solidFill>
                  <a:schemeClr val="tx2"/>
                </a:solidFill>
              </a:rPr>
              <a:t>] </a:t>
            </a:r>
            <a:r>
              <a:rPr lang="ko-KR" altLang="en-US" sz="1800" dirty="0">
                <a:solidFill>
                  <a:schemeClr val="tx2"/>
                </a:solidFill>
              </a:rPr>
              <a:t>를 뽑은 상황일때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     User</a:t>
            </a:r>
            <a:r>
              <a:rPr lang="ko-KR" altLang="en-US" sz="1800" dirty="0">
                <a:solidFill>
                  <a:schemeClr val="tx2"/>
                </a:solidFill>
              </a:rPr>
              <a:t>가 </a:t>
            </a:r>
            <a:r>
              <a:rPr lang="en-US" altLang="ko-KR" sz="1800" dirty="0">
                <a:solidFill>
                  <a:schemeClr val="tx2"/>
                </a:solidFill>
              </a:rPr>
              <a:t>[</a:t>
            </a:r>
            <a:r>
              <a:rPr lang="en-US" altLang="ko-KR" sz="1800" dirty="0">
                <a:solidFill>
                  <a:srgbClr val="0E0EFF"/>
                </a:solidFill>
              </a:rPr>
              <a:t>7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en-US" altLang="ko-KR" sz="1800" dirty="0">
                <a:solidFill>
                  <a:srgbClr val="00B050"/>
                </a:solidFill>
              </a:rPr>
              <a:t>5</a:t>
            </a:r>
            <a:r>
              <a:rPr lang="en-US" altLang="ko-KR" sz="1800" dirty="0">
                <a:solidFill>
                  <a:schemeClr val="tx2"/>
                </a:solidFill>
              </a:rPr>
              <a:t>, 1] </a:t>
            </a:r>
            <a:r>
              <a:rPr lang="ko-KR" altLang="en-US" sz="1800" dirty="0">
                <a:solidFill>
                  <a:schemeClr val="tx2"/>
                </a:solidFill>
              </a:rPr>
              <a:t>을 입력하면 </a:t>
            </a:r>
            <a:r>
              <a:rPr lang="en-US" altLang="ko-KR" sz="1800" dirty="0">
                <a:solidFill>
                  <a:srgbClr val="0E0EFF"/>
                </a:solidFill>
              </a:rPr>
              <a:t>1strike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en-US" altLang="ko-KR" sz="1800" dirty="0">
                <a:solidFill>
                  <a:srgbClr val="00B050"/>
                </a:solidFill>
              </a:rPr>
              <a:t>1Ball</a:t>
            </a:r>
            <a:endParaRPr lang="ko-KR" altLang="en-US" sz="1800" dirty="0" err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5689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5D2A6EF-42C9-4484-A128-CD22C74E9A62}"/>
              </a:ext>
            </a:extLst>
          </p:cNvPr>
          <p:cNvGrpSpPr/>
          <p:nvPr/>
        </p:nvGrpSpPr>
        <p:grpSpPr>
          <a:xfrm>
            <a:off x="7268356" y="679736"/>
            <a:ext cx="3740653" cy="5498528"/>
            <a:chOff x="3699942" y="0"/>
            <a:chExt cx="3418240" cy="4854051"/>
          </a:xfrm>
        </p:grpSpPr>
        <p:pic>
          <p:nvPicPr>
            <p:cNvPr id="5" name="Picture 2" descr="Programers' problems | Programmer humor, Programming humor, Nerd humor">
              <a:extLst>
                <a:ext uri="{FF2B5EF4-FFF2-40B4-BE49-F238E27FC236}">
                  <a16:creationId xmlns:a16="http://schemas.microsoft.com/office/drawing/2014/main" id="{9F54CD80-F0E7-424A-9582-AF97FFCFB9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606" b="5671"/>
            <a:stretch/>
          </p:blipFill>
          <p:spPr bwMode="auto">
            <a:xfrm>
              <a:off x="3699942" y="0"/>
              <a:ext cx="3349127" cy="485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Programers' problems | Programmer humor, Programming humor, Nerd humor">
              <a:extLst>
                <a:ext uri="{FF2B5EF4-FFF2-40B4-BE49-F238E27FC236}">
                  <a16:creationId xmlns:a16="http://schemas.microsoft.com/office/drawing/2014/main" id="{4313E2F6-7DF7-4F24-985F-7DD02BCE67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18" b="5671"/>
            <a:stretch/>
          </p:blipFill>
          <p:spPr bwMode="auto">
            <a:xfrm>
              <a:off x="7042243" y="2272"/>
              <a:ext cx="75939" cy="485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C8DE14F-E074-48E5-AF45-DF0A528677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2A9F67C-E0AC-466D-81A1-39BBBD9F8C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8125" y="3664165"/>
            <a:ext cx="6329134" cy="2484000"/>
          </a:xfrm>
        </p:spPr>
        <p:txBody>
          <a:bodyPr/>
          <a:lstStyle/>
          <a:p>
            <a:r>
              <a:rPr lang="en-US" altLang="ko-KR" dirty="0"/>
              <a:t>Exception handling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43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cap="none" dirty="0">
                <a:solidFill>
                  <a:schemeClr val="tx2"/>
                </a:solidFill>
                <a:latin typeface="Arial Narrow" pitchFamily="34" charset="0"/>
              </a:rPr>
              <a:t>ERROR and EXCEPTION</a:t>
            </a:r>
            <a:endParaRPr lang="ko-KR" altLang="en-US" cap="none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BAAA08-F250-43E1-91AC-21B13B17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21" y="1273582"/>
            <a:ext cx="9231712" cy="13626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300CB6-D306-44F7-8F01-F8FFD4DCD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19" y="3579844"/>
            <a:ext cx="9200237" cy="28898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37D93DE-BF41-4F6B-B8E7-0D880194BF9B}"/>
              </a:ext>
            </a:extLst>
          </p:cNvPr>
          <p:cNvSpPr/>
          <p:nvPr/>
        </p:nvSpPr>
        <p:spPr>
          <a:xfrm>
            <a:off x="330991" y="806233"/>
            <a:ext cx="9448667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Syntax Error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interpreter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가 인식할 수 없는 문법적인 에러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실행 이전 단계에서 검출됨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8534E7-5F4C-47EC-B643-33CB61DBA4A4}"/>
              </a:ext>
            </a:extLst>
          </p:cNvPr>
          <p:cNvSpPr/>
          <p:nvPr/>
        </p:nvSpPr>
        <p:spPr>
          <a:xfrm>
            <a:off x="330990" y="2790098"/>
            <a:ext cx="9448667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Exception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문법적으로 문제가 없으나 동작이 불가능한 상황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코드 실행 중에 발생됨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          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4"/>
              </a:rPr>
              <a:t>https://docs.python.org/ko/3/library/exceptions.html#bltin-exceptions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6909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Debug mode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23EAC5-2308-4DEE-8ADA-CD583F084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41" y="884977"/>
            <a:ext cx="8296275" cy="5486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01CD03-4992-483E-BF12-1D303B9FB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08" y="888406"/>
            <a:ext cx="2951336" cy="55101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AF78DA-B4AA-4E33-ADE0-D2830CD458E3}"/>
              </a:ext>
            </a:extLst>
          </p:cNvPr>
          <p:cNvSpPr/>
          <p:nvPr/>
        </p:nvSpPr>
        <p:spPr>
          <a:xfrm>
            <a:off x="5588915" y="4463361"/>
            <a:ext cx="2181885" cy="38929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5D093F-CD02-46AF-A7D7-24992B815885}"/>
              </a:ext>
            </a:extLst>
          </p:cNvPr>
          <p:cNvSpPr/>
          <p:nvPr/>
        </p:nvSpPr>
        <p:spPr>
          <a:xfrm>
            <a:off x="5932947" y="2985385"/>
            <a:ext cx="543208" cy="38929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5CD556-3702-4BDB-A2CF-D7A485D4DE9B}"/>
              </a:ext>
            </a:extLst>
          </p:cNvPr>
          <p:cNvSpPr txBox="1"/>
          <p:nvPr/>
        </p:nvSpPr>
        <p:spPr>
          <a:xfrm>
            <a:off x="5027040" y="2667645"/>
            <a:ext cx="1449115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1. Brake Point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D9A7A4-FB30-4BAB-984A-05AF294F3109}"/>
              </a:ext>
            </a:extLst>
          </p:cNvPr>
          <p:cNvSpPr txBox="1"/>
          <p:nvPr/>
        </p:nvSpPr>
        <p:spPr>
          <a:xfrm>
            <a:off x="7926801" y="4519510"/>
            <a:ext cx="150041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3. Flow control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7B654E-D090-489A-B26D-025B530CF661}"/>
              </a:ext>
            </a:extLst>
          </p:cNvPr>
          <p:cNvSpPr/>
          <p:nvPr/>
        </p:nvSpPr>
        <p:spPr>
          <a:xfrm>
            <a:off x="325708" y="4268710"/>
            <a:ext cx="2951336" cy="19465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866F4B-C7F4-4A90-BC2B-0DA8C2BA4B9E}"/>
              </a:ext>
            </a:extLst>
          </p:cNvPr>
          <p:cNvSpPr txBox="1"/>
          <p:nvPr/>
        </p:nvSpPr>
        <p:spPr>
          <a:xfrm>
            <a:off x="1229504" y="4510418"/>
            <a:ext cx="2026196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2. Run debug mode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50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exception handler</a:t>
            </a:r>
            <a:endParaRPr lang="ko-KR" altLang="en-US" cap="none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78211C-6F28-4244-BE82-60CA63B0A9CA}"/>
              </a:ext>
            </a:extLst>
          </p:cNvPr>
          <p:cNvSpPr/>
          <p:nvPr/>
        </p:nvSpPr>
        <p:spPr>
          <a:xfrm>
            <a:off x="660902" y="883996"/>
            <a:ext cx="3866865" cy="55801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try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except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발생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오류명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오류 발생시 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except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발생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오류명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 as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메세지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변수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오류 발생시 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print (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메세지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except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발생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오류명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C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 pass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else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오류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없을시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수행할 내용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finally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예외 상관없이 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582DE0-574B-4CBC-B8AB-03CC4B926E9C}"/>
              </a:ext>
            </a:extLst>
          </p:cNvPr>
          <p:cNvSpPr/>
          <p:nvPr/>
        </p:nvSpPr>
        <p:spPr>
          <a:xfrm>
            <a:off x="6212788" y="967666"/>
            <a:ext cx="390326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</a:rPr>
              <a:t>a = [0,1,2]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명령 시도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try</a:t>
            </a:r>
            <a:r>
              <a:rPr lang="en-US" altLang="ko-KR" sz="1600" dirty="0">
                <a:solidFill>
                  <a:srgbClr val="000000"/>
                </a:solidFill>
              </a:rPr>
              <a:t>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</a:t>
            </a:r>
            <a:r>
              <a:rPr lang="pt-BR" altLang="ko-KR" sz="1600" dirty="0">
                <a:solidFill>
                  <a:srgbClr val="000000"/>
                </a:solidFill>
              </a:rPr>
              <a:t>n = int(input ('index ='))</a:t>
            </a:r>
          </a:p>
          <a:p>
            <a:r>
              <a:rPr lang="pt-BR" altLang="ko-KR" sz="1600" dirty="0">
                <a:solidFill>
                  <a:srgbClr val="000000"/>
                </a:solidFill>
              </a:rPr>
              <a:t>    print (a[n])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0000"/>
                </a:solidFill>
              </a:rPr>
              <a:t>    b = a[n] / a[n-1]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예외 처리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except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</a:rPr>
              <a:t>IndexError</a:t>
            </a:r>
            <a:r>
              <a:rPr lang="en-US" altLang="ko-KR" sz="1600" dirty="0">
                <a:solidFill>
                  <a:srgbClr val="000000"/>
                </a:solidFill>
              </a:rPr>
              <a:t>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print (</a:t>
            </a:r>
            <a:r>
              <a:rPr lang="ko-KR" altLang="en-US" sz="1600" dirty="0">
                <a:solidFill>
                  <a:srgbClr val="000000"/>
                </a:solidFill>
              </a:rPr>
              <a:t>＂인덱스가 잘못 되었습니다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  <a:r>
              <a:rPr lang="ko-KR" altLang="en-US" sz="1600" dirty="0">
                <a:solidFill>
                  <a:srgbClr val="000000"/>
                </a:solidFill>
              </a:rPr>
              <a:t>＂</a:t>
            </a:r>
            <a:r>
              <a:rPr lang="en-US" altLang="ko-KR" sz="1600" dirty="0">
                <a:solidFill>
                  <a:srgbClr val="000000"/>
                </a:solidFill>
              </a:rPr>
              <a:t>)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except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</a:rPr>
              <a:t>ZeroDivisionError</a:t>
            </a:r>
            <a:r>
              <a:rPr lang="en-US" altLang="ko-KR" sz="1600" dirty="0">
                <a:solidFill>
                  <a:srgbClr val="000000"/>
                </a:solidFill>
              </a:rPr>
              <a:t> as err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print (err)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명령 수행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finally</a:t>
            </a:r>
            <a:r>
              <a:rPr lang="en-US" altLang="ko-KR" sz="1600" dirty="0">
                <a:solidFill>
                  <a:srgbClr val="000000"/>
                </a:solidFill>
              </a:rPr>
              <a:t>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print ("finish")</a:t>
            </a:r>
            <a:endParaRPr lang="en-US" altLang="ko-KR" sz="1600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9667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4881F34-2DEB-4DA4-BD37-8C80807C3B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4FFAAA7-3FA8-4C27-9A2C-9033073EE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Programming Language types</a:t>
            </a:r>
            <a:endParaRPr lang="ko-KR" altLang="en-US" dirty="0"/>
          </a:p>
        </p:txBody>
      </p:sp>
      <p:pic>
        <p:nvPicPr>
          <p:cNvPr id="7170" name="Picture 2" descr="프로그래밍 언어에 대한 이미지 검색결과">
            <a:extLst>
              <a:ext uri="{FF2B5EF4-FFF2-40B4-BE49-F238E27FC236}">
                <a16:creationId xmlns:a16="http://schemas.microsoft.com/office/drawing/2014/main" id="{242D5ABC-BA52-4847-A825-BD2C1BA0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1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1104900"/>
            <a:ext cx="72898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67BA1F-5C4E-4A0B-9943-C1295F95D88B}"/>
              </a:ext>
            </a:extLst>
          </p:cNvPr>
          <p:cNvSpPr txBox="1"/>
          <p:nvPr/>
        </p:nvSpPr>
        <p:spPr>
          <a:xfrm>
            <a:off x="1182806" y="921972"/>
            <a:ext cx="10099344" cy="5014056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 lang="ko-KR" altLang="en-US" sz="2133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4FAD3-31D3-410F-A8EA-880CCF0DBF3B}"/>
              </a:ext>
            </a:extLst>
          </p:cNvPr>
          <p:cNvSpPr txBox="1"/>
          <p:nvPr/>
        </p:nvSpPr>
        <p:spPr>
          <a:xfrm>
            <a:off x="497659" y="1504448"/>
            <a:ext cx="4971675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u="sng" dirty="0"/>
              <a:t>Text based</a:t>
            </a:r>
            <a:r>
              <a:rPr lang="en-US" altLang="ko-KR" sz="2667" dirty="0"/>
              <a:t> </a:t>
            </a:r>
            <a:r>
              <a:rPr lang="ko-KR" altLang="en-US" sz="2667" dirty="0"/>
              <a:t> </a:t>
            </a:r>
            <a:r>
              <a:rPr lang="en-US" altLang="ko-KR" sz="2667" dirty="0">
                <a:solidFill>
                  <a:srgbClr val="0000FF"/>
                </a:solidFill>
              </a:rPr>
              <a:t>or </a:t>
            </a:r>
            <a:r>
              <a:rPr lang="en-US" altLang="ko-KR" sz="2667" dirty="0"/>
              <a:t> Graphic based</a:t>
            </a:r>
            <a:endParaRPr lang="ko-KR" altLang="en-US" sz="2667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500CC-3C1B-4D8A-B2F7-EA56F0080A94}"/>
              </a:ext>
            </a:extLst>
          </p:cNvPr>
          <p:cNvSpPr txBox="1"/>
          <p:nvPr/>
        </p:nvSpPr>
        <p:spPr>
          <a:xfrm>
            <a:off x="7332013" y="1491324"/>
            <a:ext cx="3950137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dirty="0"/>
              <a:t>Low level </a:t>
            </a:r>
            <a:r>
              <a:rPr lang="en-US" altLang="ko-KR" sz="2667" dirty="0">
                <a:solidFill>
                  <a:srgbClr val="0000FF"/>
                </a:solidFill>
              </a:rPr>
              <a:t>or </a:t>
            </a:r>
            <a:r>
              <a:rPr lang="en-US" altLang="ko-KR" sz="2667" dirty="0"/>
              <a:t> </a:t>
            </a:r>
            <a:r>
              <a:rPr lang="en-US" altLang="ko-KR" sz="2667" u="sng" dirty="0"/>
              <a:t>High level</a:t>
            </a:r>
            <a:endParaRPr lang="ko-KR" altLang="en-US" sz="2667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3F6227-A686-479D-9833-2C9E14CB7BF0}"/>
              </a:ext>
            </a:extLst>
          </p:cNvPr>
          <p:cNvSpPr txBox="1"/>
          <p:nvPr/>
        </p:nvSpPr>
        <p:spPr>
          <a:xfrm>
            <a:off x="2675361" y="3177500"/>
            <a:ext cx="6251609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dirty="0"/>
              <a:t>Procedural oriented  </a:t>
            </a:r>
            <a:r>
              <a:rPr lang="en-US" altLang="ko-KR" sz="2667" dirty="0">
                <a:solidFill>
                  <a:srgbClr val="0000FF"/>
                </a:solidFill>
              </a:rPr>
              <a:t>or  </a:t>
            </a:r>
            <a:r>
              <a:rPr lang="en-US" altLang="ko-KR" sz="2667" u="sng" dirty="0"/>
              <a:t>Object oriented</a:t>
            </a:r>
            <a:r>
              <a:rPr lang="en-US" altLang="ko-KR" sz="2667" dirty="0"/>
              <a:t> </a:t>
            </a:r>
            <a:endParaRPr lang="ko-KR" altLang="en-US" sz="2667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F6C45-980A-49F6-B062-DB16BF903967}"/>
              </a:ext>
            </a:extLst>
          </p:cNvPr>
          <p:cNvSpPr txBox="1"/>
          <p:nvPr/>
        </p:nvSpPr>
        <p:spPr>
          <a:xfrm>
            <a:off x="497659" y="5244571"/>
            <a:ext cx="5598341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u="sng" dirty="0"/>
              <a:t>Web (Server, Client)  </a:t>
            </a:r>
            <a:r>
              <a:rPr lang="en-US" altLang="ko-KR" sz="2667" u="sng" dirty="0">
                <a:solidFill>
                  <a:srgbClr val="0000FF"/>
                </a:solidFill>
              </a:rPr>
              <a:t>or </a:t>
            </a:r>
            <a:r>
              <a:rPr lang="en-US" altLang="ko-KR" sz="2667" u="sng" dirty="0"/>
              <a:t> non-Web</a:t>
            </a:r>
            <a:endParaRPr lang="ko-KR" altLang="en-US" sz="2667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3F296-C125-451E-A1DD-37A00E78AE49}"/>
              </a:ext>
            </a:extLst>
          </p:cNvPr>
          <p:cNvSpPr txBox="1"/>
          <p:nvPr/>
        </p:nvSpPr>
        <p:spPr>
          <a:xfrm>
            <a:off x="7489782" y="5206509"/>
            <a:ext cx="3864796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dirty="0"/>
              <a:t>Compiler  </a:t>
            </a:r>
            <a:r>
              <a:rPr lang="en-US" altLang="ko-KR" sz="2667" dirty="0">
                <a:solidFill>
                  <a:srgbClr val="0000FF"/>
                </a:solidFill>
              </a:rPr>
              <a:t>or </a:t>
            </a:r>
            <a:r>
              <a:rPr lang="en-US" altLang="ko-KR" sz="2667" dirty="0"/>
              <a:t> </a:t>
            </a:r>
            <a:r>
              <a:rPr lang="en-US" altLang="ko-KR" sz="2667" u="sng" dirty="0"/>
              <a:t>Interpreter</a:t>
            </a:r>
            <a:endParaRPr lang="ko-KR" altLang="en-US" sz="2667" u="sng" dirty="0"/>
          </a:p>
        </p:txBody>
      </p:sp>
    </p:spTree>
    <p:extLst>
      <p:ext uri="{BB962C8B-B14F-4D97-AF65-F5344CB8AC3E}">
        <p14:creationId xmlns:p14="http://schemas.microsoft.com/office/powerpoint/2010/main" val="893112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LOGGING (1/2)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0F278-690D-4327-9A6A-585489F545D3}"/>
              </a:ext>
            </a:extLst>
          </p:cNvPr>
          <p:cNvSpPr txBox="1"/>
          <p:nvPr/>
        </p:nvSpPr>
        <p:spPr>
          <a:xfrm>
            <a:off x="333118" y="833094"/>
            <a:ext cx="9278181" cy="69717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Program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실행 중에 발생하는 이벤트를 추적하고 중요도에 따라 기록을 남겨 코드 동작 분석에 활용</a:t>
            </a:r>
            <a:endParaRPr lang="en-US" altLang="ko-KR" sz="16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2"/>
              </a:rPr>
              <a:t>https://docs.python.org/ko/3/howto/logging.html</a:t>
            </a:r>
            <a:endParaRPr lang="en-US" altLang="ko-KR" sz="16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CC992E-3DCD-4C02-BAC1-0CA68F61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96" y="3384919"/>
            <a:ext cx="10467975" cy="29241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21C05B9-6BA0-48D0-84CF-BCF2DBD92AA3}"/>
              </a:ext>
            </a:extLst>
          </p:cNvPr>
          <p:cNvSpPr/>
          <p:nvPr/>
        </p:nvSpPr>
        <p:spPr>
          <a:xfrm>
            <a:off x="520998" y="1624323"/>
            <a:ext cx="8137132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Logger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 코드가 직접 사용할 수 있는 인터페이스를 제공함</a:t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Handler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logger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의해 만들어진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기록들을 적합한 위치로 보냄</a:t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Filter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기록들이 출력되어야 하는지를 결정함</a:t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Formatter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log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기록들의 최종 출력본의 레이아웃을 결정함</a:t>
            </a:r>
            <a:endParaRPr lang="en-US" altLang="ko-KR" sz="1400" dirty="0">
              <a:solidFill>
                <a:srgbClr val="51515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Logging Level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레벨 이상의 로그 가능</a:t>
            </a:r>
          </a:p>
        </p:txBody>
      </p:sp>
    </p:spTree>
    <p:extLst>
      <p:ext uri="{BB962C8B-B14F-4D97-AF65-F5344CB8AC3E}">
        <p14:creationId xmlns:p14="http://schemas.microsoft.com/office/powerpoint/2010/main" val="12798827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LOGGING (2/2)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C4CF67-C7B7-43EC-B86C-5CC39B66A24A}"/>
              </a:ext>
            </a:extLst>
          </p:cNvPr>
          <p:cNvSpPr/>
          <p:nvPr/>
        </p:nvSpPr>
        <p:spPr>
          <a:xfrm>
            <a:off x="620821" y="1047809"/>
            <a:ext cx="10560208" cy="49859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import logging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로그 생성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logger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logging.getLogger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로그 레벨 설정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logger.setLevel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(logging.INFO)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log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출력 형식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formatter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logging.Formatter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('%(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asctime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)s - %(name)s - %(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levelname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)s - %(message)s')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log handler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stream_handler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logging.StreamHandler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stream_handler.setFormatter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(formatter)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logger.addHandler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stream_handler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log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를 파일에 출력하도록 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handler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 연결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file_handler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logging.FileHandler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(‘test.log’)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file_handler.setFormatter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(formatter)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logger.addHandler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file_handler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코드 내 </a:t>
            </a:r>
            <a:r>
              <a:rPr lang="ko-KR" altLang="en-US" sz="1600" dirty="0" err="1">
                <a:solidFill>
                  <a:srgbClr val="00B050"/>
                </a:solidFill>
              </a:rPr>
              <a:t>로거</a:t>
            </a:r>
            <a:r>
              <a:rPr lang="ko-KR" altLang="en-US" sz="1600" dirty="0">
                <a:solidFill>
                  <a:srgbClr val="00B050"/>
                </a:solidFill>
              </a:rPr>
              <a:t> 활용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for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i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in range(10):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	logger.info(f'{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i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}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번째 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loop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.')</a:t>
            </a:r>
          </a:p>
        </p:txBody>
      </p:sp>
    </p:spTree>
    <p:extLst>
      <p:ext uri="{BB962C8B-B14F-4D97-AF65-F5344CB8AC3E}">
        <p14:creationId xmlns:p14="http://schemas.microsoft.com/office/powerpoint/2010/main" val="2806145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1FC1487-6D77-43D0-9FD4-52BDF86565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7AEAE4A-1C4E-4A66-A22A-6D1339AB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224DCA-98CB-41C7-BD26-EF403F74110D}"/>
              </a:ext>
            </a:extLst>
          </p:cNvPr>
          <p:cNvSpPr/>
          <p:nvPr/>
        </p:nvSpPr>
        <p:spPr>
          <a:xfrm>
            <a:off x="554469" y="981428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리스트를 입력 받아 평균값을 구하는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리스트 중에 문자열 타입의 데이터를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발견시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숫자로 변환하여 처리 할 것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data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1.48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'2.17'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'3.28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2.34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'1.93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</a:t>
            </a:r>
            <a:endParaRPr lang="en-US" altLang="ko-KR" sz="16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298514-96B0-4C6A-BCAC-6B18DDF90588}"/>
              </a:ext>
            </a:extLst>
          </p:cNvPr>
          <p:cNvSpPr/>
          <p:nvPr/>
        </p:nvSpPr>
        <p:spPr>
          <a:xfrm>
            <a:off x="1103109" y="2347425"/>
            <a:ext cx="8181568" cy="3863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average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n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try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value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except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B0F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TypeError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</a:t>
            </a:r>
            <a:r>
              <a:rPr lang="en-US" altLang="ko-KR" sz="1600" dirty="0">
                <a:solidFill>
                  <a:srgbClr val="00B0F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float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(value)</a:t>
            </a:r>
          </a:p>
          <a:p>
            <a:pPr>
              <a:lnSpc>
                <a:spcPct val="110000"/>
              </a:lnSpc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return  sum / n</a:t>
            </a:r>
          </a:p>
          <a:p>
            <a:pPr>
              <a:lnSpc>
                <a:spcPct val="110000"/>
              </a:lnSpc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__name__ == '__main__':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[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1.48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'2.17'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'3.28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2.34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'1.93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print('average =',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average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4DAFE7-D6F9-402B-BA6E-44313B4FF474}"/>
              </a:ext>
            </a:extLst>
          </p:cNvPr>
          <p:cNvSpPr/>
          <p:nvPr/>
        </p:nvSpPr>
        <p:spPr>
          <a:xfrm>
            <a:off x="195317" y="2300249"/>
            <a:ext cx="11711517" cy="42173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For </a:t>
            </a:r>
            <a:r>
              <a:rPr lang="ko-KR" altLang="en-US" sz="2500" b="1" dirty="0"/>
              <a:t>문으로 데이터 읽을 때</a:t>
            </a:r>
            <a:r>
              <a:rPr lang="en-US" altLang="ko-KR" sz="2500" b="1" dirty="0"/>
              <a:t>, </a:t>
            </a:r>
            <a:r>
              <a:rPr lang="en-US" altLang="ko-KR" sz="2500" b="1" dirty="0" err="1"/>
              <a:t>TypeError</a:t>
            </a:r>
            <a:r>
              <a:rPr lang="en-US" altLang="ko-KR" sz="2500" b="1" dirty="0"/>
              <a:t> </a:t>
            </a:r>
            <a:r>
              <a:rPr lang="ko-KR" altLang="en-US" sz="2500" b="1" dirty="0"/>
              <a:t>발생 처리</a:t>
            </a:r>
            <a:r>
              <a:rPr lang="en-US" altLang="ko-KR" sz="25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07333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6 Programming Jokes Of The Week | Developers, Designers &amp; Freelancers -  FreelancingGig">
            <a:extLst>
              <a:ext uri="{FF2B5EF4-FFF2-40B4-BE49-F238E27FC236}">
                <a16:creationId xmlns:a16="http://schemas.microsoft.com/office/drawing/2014/main" id="{F67F23B6-7A1C-41DA-8035-EB2D453D4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153" y="1007964"/>
            <a:ext cx="5013935" cy="484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B3DAB5-65B3-40F0-8D3D-7EF13A398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08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74E991B-1627-42D1-9AEE-70E4F447E7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Class for O.O.P.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79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23EA39-045F-4B18-985A-64FEC0B392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Object-Oriented Programming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AA3D2-4A49-4162-B9A0-B980D3338D66}"/>
              </a:ext>
            </a:extLst>
          </p:cNvPr>
          <p:cNvSpPr txBox="1"/>
          <p:nvPr/>
        </p:nvSpPr>
        <p:spPr>
          <a:xfrm>
            <a:off x="10745337" y="5004179"/>
            <a:ext cx="1219200" cy="1219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ko-KR" altLang="en-US" sz="2133" dirty="0" err="1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A8C7605-843C-406E-B8CE-E72370FD5EEA}"/>
              </a:ext>
            </a:extLst>
          </p:cNvPr>
          <p:cNvGrpSpPr/>
          <p:nvPr/>
        </p:nvGrpSpPr>
        <p:grpSpPr>
          <a:xfrm>
            <a:off x="0" y="798350"/>
            <a:ext cx="11141259" cy="5602383"/>
            <a:chOff x="295362" y="718413"/>
            <a:chExt cx="8254929" cy="4188937"/>
          </a:xfrm>
        </p:grpSpPr>
        <p:pic>
          <p:nvPicPr>
            <p:cNvPr id="4" name="Picture 2" descr="Object-oriented programming에 대한 이미지 검색결과">
              <a:extLst>
                <a:ext uri="{FF2B5EF4-FFF2-40B4-BE49-F238E27FC236}">
                  <a16:creationId xmlns:a16="http://schemas.microsoft.com/office/drawing/2014/main" id="{9D59F4FE-1E79-41CF-A99E-1BCA59A2D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362" y="718413"/>
              <a:ext cx="8254929" cy="4188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06591F-1DC3-4258-9E12-1085DADF1F3C}"/>
                </a:ext>
              </a:extLst>
            </p:cNvPr>
            <p:cNvSpPr/>
            <p:nvPr/>
          </p:nvSpPr>
          <p:spPr>
            <a:xfrm>
              <a:off x="426202" y="958705"/>
              <a:ext cx="2569048" cy="561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pic>
        <p:nvPicPr>
          <p:cNvPr id="6146" name="Picture 2" descr="Object-oriented programming에 대한 이미지 검색결과">
            <a:extLst>
              <a:ext uri="{FF2B5EF4-FFF2-40B4-BE49-F238E27FC236}">
                <a16:creationId xmlns:a16="http://schemas.microsoft.com/office/drawing/2014/main" id="{A5D84519-6E5C-4D4E-8F1B-B788BACD0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263" y="181808"/>
            <a:ext cx="2646148" cy="210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3450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23EA39-045F-4B18-985A-64FEC0B392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OOP concept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7E1D98F-8531-4BC9-8BCB-3BACF239D2F2}"/>
              </a:ext>
            </a:extLst>
          </p:cNvPr>
          <p:cNvGrpSpPr/>
          <p:nvPr/>
        </p:nvGrpSpPr>
        <p:grpSpPr>
          <a:xfrm>
            <a:off x="2602708" y="670446"/>
            <a:ext cx="6986585" cy="5517109"/>
            <a:chOff x="1873297" y="709612"/>
            <a:chExt cx="5124450" cy="3724275"/>
          </a:xfrm>
        </p:grpSpPr>
        <p:pic>
          <p:nvPicPr>
            <p:cNvPr id="9218" name="Picture 2" descr="관련 이미지">
              <a:extLst>
                <a:ext uri="{FF2B5EF4-FFF2-40B4-BE49-F238E27FC236}">
                  <a16:creationId xmlns:a16="http://schemas.microsoft.com/office/drawing/2014/main" id="{C57EF038-E8C0-4C50-BAE4-7EF212203A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3297" y="709612"/>
              <a:ext cx="5124450" cy="3724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06E8D71-99B9-4E8A-8C39-2AF192FC624B}"/>
                </a:ext>
              </a:extLst>
            </p:cNvPr>
            <p:cNvSpPr/>
            <p:nvPr/>
          </p:nvSpPr>
          <p:spPr>
            <a:xfrm>
              <a:off x="5547815" y="4026090"/>
              <a:ext cx="1160060" cy="2934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E3BC2B2-F47F-43CC-81C0-CDF4FE6BD556}"/>
                </a:ext>
              </a:extLst>
            </p:cNvPr>
            <p:cNvSpPr/>
            <p:nvPr/>
          </p:nvSpPr>
          <p:spPr>
            <a:xfrm>
              <a:off x="2146253" y="4026090"/>
              <a:ext cx="1160060" cy="2934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2786016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instance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8AC877-566E-4B4B-A563-844A9C8637E8}"/>
              </a:ext>
            </a:extLst>
          </p:cNvPr>
          <p:cNvSpPr/>
          <p:nvPr/>
        </p:nvSpPr>
        <p:spPr>
          <a:xfrm>
            <a:off x="636899" y="916710"/>
            <a:ext cx="3293656" cy="229921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class_test.py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class_attr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= 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26FE5F-18AB-4903-A04A-061283250419}"/>
              </a:ext>
            </a:extLst>
          </p:cNvPr>
          <p:cNvSpPr/>
          <p:nvPr/>
        </p:nvSpPr>
        <p:spPr>
          <a:xfrm>
            <a:off x="636899" y="3423482"/>
            <a:ext cx="3293656" cy="30398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my_application.py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클래스 </a:t>
            </a: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import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from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class_test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import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인스턴스 생성</a:t>
            </a: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instance =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attribute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호출</a:t>
            </a: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var = instance.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class_attr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메소드 호출</a:t>
            </a: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instance.method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(argument)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6F25C8-7403-406A-9312-48E35398FE27}"/>
              </a:ext>
            </a:extLst>
          </p:cNvPr>
          <p:cNvSpPr/>
          <p:nvPr/>
        </p:nvSpPr>
        <p:spPr>
          <a:xfrm>
            <a:off x="4611408" y="916710"/>
            <a:ext cx="7341409" cy="4478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Class 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Attributes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와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Method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로 구성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Attribute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클래스 객체의 속성을 정의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Method 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클래스의 기능을 구현한 함수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인스턴스 생성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클래스로 정의된 객체를 구현하는 행위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instance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name = class name()</a:t>
            </a: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Method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 필수 매개변수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-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class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내부에서 </a:t>
            </a:r>
            <a:r>
              <a:rPr lang="ko-KR" altLang="en-US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예약어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는 인스턴스 주소를 의미함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-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인스턴스 메소드 </a:t>
            </a:r>
            <a:r>
              <a:rPr lang="ko-KR" altLang="en-US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호출시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생성된 인스턴스를 구분하기 위해 주소 전달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9323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Constructor &amp; Destructor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8DC908-4A40-4F5A-9BB8-CEBAAA6829E9}"/>
              </a:ext>
            </a:extLst>
          </p:cNvPr>
          <p:cNvSpPr/>
          <p:nvPr/>
        </p:nvSpPr>
        <p:spPr>
          <a:xfrm>
            <a:off x="636899" y="916710"/>
            <a:ext cx="3618230" cy="39000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init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인자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생성시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   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__del__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소멸시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31F5E7-207D-4F80-8CB8-4C2B0BF9B7F5}"/>
              </a:ext>
            </a:extLst>
          </p:cNvPr>
          <p:cNvSpPr/>
          <p:nvPr/>
        </p:nvSpPr>
        <p:spPr>
          <a:xfrm>
            <a:off x="5797501" y="653501"/>
            <a:ext cx="5757600" cy="574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 :</a:t>
            </a:r>
          </a:p>
          <a:p>
            <a:endParaRPr lang="en-US" altLang="ko-KR" sz="5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__</a:t>
            </a:r>
            <a:r>
              <a:rPr lang="en-US" altLang="ko-KR" sz="1600" dirty="0" err="1">
                <a:ea typeface="+mj-ea"/>
              </a:rPr>
              <a:t>init</a:t>
            </a:r>
            <a:r>
              <a:rPr lang="en-US" altLang="ko-KR" sz="1600" dirty="0">
                <a:ea typeface="+mj-ea"/>
              </a:rPr>
              <a:t>__(self, </a:t>
            </a:r>
            <a:r>
              <a:rPr lang="en-US" altLang="ko-KR" sz="1600" dirty="0" err="1">
                <a:ea typeface="+mj-ea"/>
              </a:rPr>
              <a:t>init_value</a:t>
            </a:r>
            <a:r>
              <a:rPr lang="en-US" altLang="ko-KR" sz="1600" dirty="0">
                <a:ea typeface="+mj-ea"/>
              </a:rPr>
              <a:t>):	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클래스 생성자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print('class </a:t>
            </a:r>
            <a:r>
              <a:rPr lang="en-US" altLang="ko-KR" sz="1600" dirty="0" err="1">
                <a:ea typeface="+mj-ea"/>
              </a:rPr>
              <a:t>init</a:t>
            </a:r>
            <a:r>
              <a:rPr lang="en-US" altLang="ko-KR" sz="1600" dirty="0">
                <a:ea typeface="+mj-ea"/>
              </a:rPr>
              <a:t>')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self.value_a</a:t>
            </a:r>
            <a:r>
              <a:rPr lang="en-US" altLang="ko-KR" sz="1600" dirty="0">
                <a:ea typeface="+mj-ea"/>
              </a:rPr>
              <a:t> = </a:t>
            </a:r>
            <a:r>
              <a:rPr lang="en-US" altLang="ko-KR" sz="1600" dirty="0" err="1">
                <a:ea typeface="+mj-ea"/>
              </a:rPr>
              <a:t>init_value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self.value_b</a:t>
            </a:r>
            <a:r>
              <a:rPr lang="en-US" altLang="ko-KR" sz="1600" dirty="0">
                <a:ea typeface="+mj-ea"/>
              </a:rPr>
              <a:t> = 10</a:t>
            </a:r>
          </a:p>
          <a:p>
            <a:endParaRPr lang="en-US" altLang="ko-KR" sz="5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list_sort</a:t>
            </a:r>
            <a:r>
              <a:rPr lang="en-US" altLang="ko-KR" sz="1600" dirty="0">
                <a:ea typeface="+mj-ea"/>
              </a:rPr>
              <a:t>(self, data):		</a:t>
            </a:r>
            <a:r>
              <a:rPr lang="en-US" altLang="ko-KR" sz="1600" dirty="0">
                <a:solidFill>
                  <a:srgbClr val="00B050"/>
                </a:solidFill>
              </a:rPr>
              <a:t> # </a:t>
            </a:r>
            <a:r>
              <a:rPr lang="ko-KR" altLang="en-US" sz="1600" dirty="0">
                <a:solidFill>
                  <a:srgbClr val="00B050"/>
                </a:solidFill>
              </a:rPr>
              <a:t>클래스 메소드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data_list</a:t>
            </a:r>
            <a:r>
              <a:rPr lang="en-US" altLang="ko-KR" sz="1600" dirty="0">
                <a:ea typeface="+mj-ea"/>
              </a:rPr>
              <a:t> = [</a:t>
            </a:r>
            <a:r>
              <a:rPr lang="en-US" altLang="ko-KR" sz="1600" dirty="0" err="1">
                <a:ea typeface="+mj-ea"/>
              </a:rPr>
              <a:t>self.value_a,self.value_b</a:t>
            </a:r>
            <a:r>
              <a:rPr lang="en-US" altLang="ko-KR" sz="1600" dirty="0">
                <a:ea typeface="+mj-ea"/>
              </a:rPr>
              <a:t>, data]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data_list.sort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>
                <a:ea typeface="+mj-ea"/>
              </a:rPr>
              <a:t>        return </a:t>
            </a:r>
            <a:r>
              <a:rPr lang="en-US" altLang="ko-KR" sz="1600" dirty="0" err="1">
                <a:ea typeface="+mj-ea"/>
              </a:rPr>
              <a:t>data_list</a:t>
            </a:r>
            <a:endParaRPr lang="en-US" altLang="ko-KR" sz="1600" dirty="0">
              <a:ea typeface="+mj-ea"/>
            </a:endParaRPr>
          </a:p>
          <a:p>
            <a:endParaRPr lang="en-US" altLang="ko-KR" sz="5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__del__(self):			</a:t>
            </a:r>
            <a:r>
              <a:rPr lang="en-US" altLang="ko-KR" sz="1600" dirty="0">
                <a:solidFill>
                  <a:srgbClr val="00B050"/>
                </a:solidFill>
              </a:rPr>
              <a:t> # </a:t>
            </a:r>
            <a:r>
              <a:rPr lang="ko-KR" altLang="en-US" sz="1600" dirty="0">
                <a:solidFill>
                  <a:srgbClr val="00B050"/>
                </a:solidFill>
              </a:rPr>
              <a:t>클래스 </a:t>
            </a:r>
            <a:r>
              <a:rPr lang="ko-KR" altLang="en-US" sz="1600" dirty="0" err="1">
                <a:solidFill>
                  <a:srgbClr val="00B050"/>
                </a:solidFill>
              </a:rPr>
              <a:t>소멸자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print('class dead')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a =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(1)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</a:t>
            </a:r>
            <a:r>
              <a:rPr lang="en-US" altLang="ko-KR" sz="1600" dirty="0" err="1">
                <a:ea typeface="+mj-ea"/>
              </a:rPr>
              <a:t>a.list_sort</a:t>
            </a:r>
            <a:r>
              <a:rPr lang="en-US" altLang="ko-KR" sz="1600" dirty="0">
                <a:ea typeface="+mj-ea"/>
              </a:rPr>
              <a:t>(7))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</a:t>
            </a:r>
            <a:r>
              <a:rPr lang="en-US" altLang="ko-KR" sz="1600" dirty="0" err="1">
                <a:ea typeface="+mj-ea"/>
              </a:rPr>
              <a:t>a.list_sort</a:t>
            </a:r>
            <a:r>
              <a:rPr lang="en-US" altLang="ko-KR" sz="1600" dirty="0">
                <a:ea typeface="+mj-ea"/>
              </a:rPr>
              <a:t>(15))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------------------------------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class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init</a:t>
            </a:r>
            <a:endParaRPr lang="en-US" altLang="ko-KR" sz="1600" dirty="0">
              <a:solidFill>
                <a:srgbClr val="0E0EFF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[1, 7, 10]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[1, 10, 15]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class dead</a:t>
            </a:r>
          </a:p>
        </p:txBody>
      </p:sp>
    </p:spTree>
    <p:extLst>
      <p:ext uri="{BB962C8B-B14F-4D97-AF65-F5344CB8AC3E}">
        <p14:creationId xmlns:p14="http://schemas.microsoft.com/office/powerpoint/2010/main" val="39185327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81D494-3D55-4C52-97CB-2644584F971A}"/>
              </a:ext>
            </a:extLst>
          </p:cNvPr>
          <p:cNvSpPr/>
          <p:nvPr/>
        </p:nvSpPr>
        <p:spPr>
          <a:xfrm>
            <a:off x="7780297" y="1001540"/>
            <a:ext cx="390326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ea typeface="+mj-ea"/>
              </a:rPr>
              <a:t>a =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 err="1">
                <a:ea typeface="+mj-ea"/>
              </a:rPr>
              <a:t>a.append_clsAttr</a:t>
            </a:r>
            <a:r>
              <a:rPr lang="en-US" altLang="ko-KR" sz="1600" dirty="0">
                <a:ea typeface="+mj-ea"/>
              </a:rPr>
              <a:t>(1)</a:t>
            </a:r>
          </a:p>
          <a:p>
            <a:r>
              <a:rPr lang="en-US" altLang="ko-KR" sz="1600" dirty="0" err="1">
                <a:ea typeface="+mj-ea"/>
              </a:rPr>
              <a:t>a.append_instAttr</a:t>
            </a:r>
            <a:r>
              <a:rPr lang="en-US" altLang="ko-KR" sz="1600" dirty="0">
                <a:ea typeface="+mj-ea"/>
              </a:rPr>
              <a:t>(2)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a : </a:t>
            </a:r>
            <a:r>
              <a:rPr lang="en-US" altLang="ko-KR" sz="1600" dirty="0" err="1">
                <a:ea typeface="+mj-ea"/>
              </a:rPr>
              <a:t>cls_attr</a:t>
            </a:r>
            <a:r>
              <a:rPr lang="en-US" altLang="ko-KR" sz="1600" dirty="0">
                <a:ea typeface="+mj-ea"/>
              </a:rPr>
              <a:t> =', </a:t>
            </a:r>
            <a:r>
              <a:rPr lang="en-US" altLang="ko-KR" sz="1600" dirty="0" err="1">
                <a:ea typeface="+mj-ea"/>
              </a:rPr>
              <a:t>a.cls_attr</a:t>
            </a:r>
            <a:r>
              <a:rPr lang="en-US" altLang="ko-KR" sz="1600" dirty="0">
                <a:ea typeface="+mj-ea"/>
              </a:rPr>
              <a:t>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a : </a:t>
            </a:r>
            <a:r>
              <a:rPr lang="en-US" altLang="ko-KR" sz="1600" dirty="0" err="1">
                <a:ea typeface="+mj-ea"/>
              </a:rPr>
              <a:t>inst_attr</a:t>
            </a:r>
            <a:r>
              <a:rPr lang="en-US" altLang="ko-KR" sz="1600" dirty="0">
                <a:ea typeface="+mj-ea"/>
              </a:rPr>
              <a:t> =', </a:t>
            </a:r>
            <a:r>
              <a:rPr lang="en-US" altLang="ko-KR" sz="1600" dirty="0" err="1">
                <a:ea typeface="+mj-ea"/>
              </a:rPr>
              <a:t>a.inst_attr</a:t>
            </a:r>
            <a:r>
              <a:rPr lang="en-US" altLang="ko-KR" sz="1600" dirty="0">
                <a:ea typeface="+mj-ea"/>
              </a:rPr>
              <a:t>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b =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 err="1">
                <a:ea typeface="+mj-ea"/>
              </a:rPr>
              <a:t>b.append_clsAttr</a:t>
            </a:r>
            <a:r>
              <a:rPr lang="en-US" altLang="ko-KR" sz="1600" dirty="0">
                <a:ea typeface="+mj-ea"/>
              </a:rPr>
              <a:t>('a')</a:t>
            </a:r>
          </a:p>
          <a:p>
            <a:r>
              <a:rPr lang="en-US" altLang="ko-KR" sz="1600" dirty="0" err="1">
                <a:ea typeface="+mj-ea"/>
              </a:rPr>
              <a:t>b.append_instAttr</a:t>
            </a:r>
            <a:r>
              <a:rPr lang="en-US" altLang="ko-KR" sz="1600" dirty="0">
                <a:ea typeface="+mj-ea"/>
              </a:rPr>
              <a:t>('b')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b : </a:t>
            </a:r>
            <a:r>
              <a:rPr lang="en-US" altLang="ko-KR" sz="1600" dirty="0" err="1">
                <a:ea typeface="+mj-ea"/>
              </a:rPr>
              <a:t>cls_attr</a:t>
            </a:r>
            <a:r>
              <a:rPr lang="en-US" altLang="ko-KR" sz="1600" dirty="0">
                <a:ea typeface="+mj-ea"/>
              </a:rPr>
              <a:t> =' , </a:t>
            </a:r>
            <a:r>
              <a:rPr lang="en-US" altLang="ko-KR" sz="1600" dirty="0" err="1">
                <a:ea typeface="+mj-ea"/>
              </a:rPr>
              <a:t>b.cls_attr</a:t>
            </a:r>
            <a:r>
              <a:rPr lang="en-US" altLang="ko-KR" sz="1600" dirty="0">
                <a:ea typeface="+mj-ea"/>
              </a:rPr>
              <a:t>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b : </a:t>
            </a:r>
            <a:r>
              <a:rPr lang="en-US" altLang="ko-KR" sz="1600" dirty="0" err="1">
                <a:ea typeface="+mj-ea"/>
              </a:rPr>
              <a:t>inst_attr</a:t>
            </a:r>
            <a:r>
              <a:rPr lang="en-US" altLang="ko-KR" sz="1600" dirty="0">
                <a:ea typeface="+mj-ea"/>
              </a:rPr>
              <a:t> =',</a:t>
            </a:r>
            <a:r>
              <a:rPr lang="en-US" altLang="ko-KR" sz="1600" dirty="0" err="1">
                <a:ea typeface="+mj-ea"/>
              </a:rPr>
              <a:t>b.inst_attr</a:t>
            </a:r>
            <a:r>
              <a:rPr lang="en-US" altLang="ko-KR" sz="1600" dirty="0">
                <a:ea typeface="+mj-ea"/>
              </a:rPr>
              <a:t>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------------------------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a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cls_attr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[1]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a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inst_attr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[2]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b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cls_attr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[1, 'a']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b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inst_attr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['b']</a:t>
            </a:r>
          </a:p>
          <a:p>
            <a:endParaRPr lang="en-US" altLang="ko-KR" sz="1600" dirty="0"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3BE161-425F-4AF5-80D7-751A197108AE}"/>
              </a:ext>
            </a:extLst>
          </p:cNvPr>
          <p:cNvSpPr/>
          <p:nvPr/>
        </p:nvSpPr>
        <p:spPr>
          <a:xfrm>
            <a:off x="4065497" y="1033793"/>
            <a:ext cx="390326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 :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 err="1">
                <a:ea typeface="+mj-ea"/>
              </a:rPr>
              <a:t>cls_attr</a:t>
            </a:r>
            <a:r>
              <a:rPr lang="en-US" altLang="ko-KR" sz="1600" dirty="0">
                <a:ea typeface="+mj-ea"/>
              </a:rPr>
              <a:t> = []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__</a:t>
            </a:r>
            <a:r>
              <a:rPr lang="en-US" altLang="ko-KR" sz="1600" dirty="0" err="1">
                <a:ea typeface="+mj-ea"/>
              </a:rPr>
              <a:t>init</a:t>
            </a:r>
            <a:r>
              <a:rPr lang="en-US" altLang="ko-KR" sz="1600" dirty="0">
                <a:ea typeface="+mj-ea"/>
              </a:rPr>
              <a:t>__(self):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self.inst_attr</a:t>
            </a:r>
            <a:r>
              <a:rPr lang="en-US" altLang="ko-KR" sz="1600" dirty="0">
                <a:ea typeface="+mj-ea"/>
              </a:rPr>
              <a:t> = []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append_instAttr</a:t>
            </a:r>
            <a:r>
              <a:rPr lang="en-US" altLang="ko-KR" sz="1600" dirty="0">
                <a:ea typeface="+mj-ea"/>
              </a:rPr>
              <a:t>(self, a):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self.inst_attr.append</a:t>
            </a:r>
            <a:r>
              <a:rPr lang="en-US" altLang="ko-KR" sz="1600" dirty="0">
                <a:ea typeface="+mj-ea"/>
              </a:rPr>
              <a:t>(a)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append_clsAttr</a:t>
            </a:r>
            <a:r>
              <a:rPr lang="en-US" altLang="ko-KR" sz="1600" dirty="0">
                <a:ea typeface="+mj-ea"/>
              </a:rPr>
              <a:t>(self, a):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MyClass.cls_attr.append</a:t>
            </a:r>
            <a:r>
              <a:rPr lang="en-US" altLang="ko-KR" sz="1600" dirty="0">
                <a:ea typeface="+mj-ea"/>
              </a:rPr>
              <a:t>(a)</a:t>
            </a:r>
          </a:p>
          <a:p>
            <a:endParaRPr lang="en-US" altLang="ko-KR" sz="1600" dirty="0"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9588CC-1DE0-47EA-B33D-4E1E14BE05C1}"/>
              </a:ext>
            </a:extLst>
          </p:cNvPr>
          <p:cNvSpPr/>
          <p:nvPr/>
        </p:nvSpPr>
        <p:spPr>
          <a:xfrm>
            <a:off x="482990" y="1036056"/>
            <a:ext cx="3310412" cy="28197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init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인자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   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클래스명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32208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inheritance &amp; overriding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56AC99-B3C0-4F7A-93BB-9CC4B53FA550}"/>
              </a:ext>
            </a:extLst>
          </p:cNvPr>
          <p:cNvSpPr/>
          <p:nvPr/>
        </p:nvSpPr>
        <p:spPr>
          <a:xfrm>
            <a:off x="9215707" y="714404"/>
            <a:ext cx="2734993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create instance</a:t>
            </a:r>
          </a:p>
          <a:p>
            <a:r>
              <a:rPr lang="en-US" altLang="ko-KR" sz="1600" dirty="0">
                <a:ea typeface="+mj-ea"/>
              </a:rPr>
              <a:t>test = </a:t>
            </a:r>
            <a:r>
              <a:rPr lang="en-US" altLang="ko-KR" sz="1600" dirty="0" err="1">
                <a:ea typeface="+mj-ea"/>
              </a:rPr>
              <a:t>child_class</a:t>
            </a:r>
            <a:r>
              <a:rPr lang="en-US" altLang="ko-KR" sz="1600" dirty="0">
                <a:ea typeface="+mj-ea"/>
              </a:rPr>
              <a:t>()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class method</a:t>
            </a:r>
          </a:p>
          <a:p>
            <a:r>
              <a:rPr lang="en-US" altLang="ko-KR" sz="1600" dirty="0" err="1">
                <a:ea typeface="+mj-ea"/>
              </a:rPr>
              <a:t>test.child_print</a:t>
            </a:r>
            <a:r>
              <a:rPr lang="en-US" altLang="ko-KR" sz="1600" dirty="0">
                <a:ea typeface="+mj-ea"/>
              </a:rPr>
              <a:t>()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method inheritance</a:t>
            </a:r>
          </a:p>
          <a:p>
            <a:r>
              <a:rPr lang="en-US" altLang="ko-KR" sz="1600" dirty="0" err="1">
                <a:ea typeface="+mj-ea"/>
              </a:rPr>
              <a:t>test.parent_print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 err="1">
                <a:ea typeface="+mj-ea"/>
              </a:rPr>
              <a:t>test.add</a:t>
            </a:r>
            <a:r>
              <a:rPr lang="en-US" altLang="ko-KR" sz="1600" dirty="0">
                <a:ea typeface="+mj-ea"/>
              </a:rPr>
              <a:t>(3, 4)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create instance</a:t>
            </a:r>
          </a:p>
          <a:p>
            <a:r>
              <a:rPr lang="en-US" altLang="ko-KR" sz="1600" dirty="0">
                <a:ea typeface="+mj-ea"/>
              </a:rPr>
              <a:t>test2 = child2_class()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overriding method</a:t>
            </a:r>
          </a:p>
          <a:p>
            <a:r>
              <a:rPr lang="en-US" altLang="ko-KR" sz="1600" dirty="0">
                <a:ea typeface="+mj-ea"/>
              </a:rPr>
              <a:t>test2.add(3, 4)</a:t>
            </a:r>
          </a:p>
          <a:p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------------------------</a:t>
            </a:r>
          </a:p>
          <a:p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child_class_method</a:t>
            </a:r>
            <a:endParaRPr lang="en-US" altLang="ko-KR" sz="1600" dirty="0">
              <a:solidFill>
                <a:srgbClr val="0E0EFF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parent_class_method</a:t>
            </a:r>
            <a:endParaRPr lang="en-US" altLang="ko-KR" sz="1600" dirty="0">
              <a:solidFill>
                <a:srgbClr val="0E0EFF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3 + 4 = 7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3 x 4 = 12</a:t>
            </a:r>
            <a:endParaRPr lang="en-US" altLang="ko-KR" sz="1600" dirty="0"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B42BB0-93F0-4C3B-8F59-DF9110A7870D}"/>
              </a:ext>
            </a:extLst>
          </p:cNvPr>
          <p:cNvSpPr/>
          <p:nvPr/>
        </p:nvSpPr>
        <p:spPr>
          <a:xfrm>
            <a:off x="482990" y="1036056"/>
            <a:ext cx="3310412" cy="28197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init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인자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   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클래스명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87FA90-CBE2-4588-B180-8177383274CD}"/>
              </a:ext>
            </a:extLst>
          </p:cNvPr>
          <p:cNvSpPr/>
          <p:nvPr/>
        </p:nvSpPr>
        <p:spPr>
          <a:xfrm>
            <a:off x="4388169" y="1036056"/>
            <a:ext cx="485109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parent_class</a:t>
            </a:r>
            <a:r>
              <a:rPr lang="en-US" altLang="ko-KR" sz="1600" dirty="0">
                <a:ea typeface="+mj-ea"/>
              </a:rPr>
              <a:t>: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parent_print</a:t>
            </a:r>
            <a:r>
              <a:rPr lang="en-US" altLang="ko-KR" sz="1600" dirty="0">
                <a:ea typeface="+mj-ea"/>
              </a:rPr>
              <a:t>(self):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</a:t>
            </a:r>
            <a:r>
              <a:rPr lang="en-US" altLang="ko-KR" sz="1600" dirty="0" err="1">
                <a:ea typeface="+mj-ea"/>
              </a:rPr>
              <a:t>parent_class_method</a:t>
            </a:r>
            <a:r>
              <a:rPr lang="en-US" altLang="ko-KR" sz="1600" dirty="0">
                <a:ea typeface="+mj-ea"/>
              </a:rPr>
              <a:t>')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add(self, a, b):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('{0} + {1} = {2}'.format(a, b, a + b))</a:t>
            </a:r>
          </a:p>
          <a:p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child_class</a:t>
            </a:r>
            <a:r>
              <a:rPr lang="en-US" altLang="ko-KR" sz="1600" dirty="0">
                <a:ea typeface="+mj-ea"/>
              </a:rPr>
              <a:t>(</a:t>
            </a:r>
            <a:r>
              <a:rPr lang="en-US" altLang="ko-KR" sz="1600" dirty="0" err="1">
                <a:ea typeface="+mj-ea"/>
              </a:rPr>
              <a:t>parent_class</a:t>
            </a:r>
            <a:r>
              <a:rPr lang="en-US" altLang="ko-KR" sz="1600" dirty="0">
                <a:ea typeface="+mj-ea"/>
              </a:rPr>
              <a:t>):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child_print</a:t>
            </a:r>
            <a:r>
              <a:rPr lang="en-US" altLang="ko-KR" sz="1600" dirty="0">
                <a:ea typeface="+mj-ea"/>
              </a:rPr>
              <a:t>(self):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</a:t>
            </a:r>
            <a:r>
              <a:rPr lang="en-US" altLang="ko-KR" sz="1600" dirty="0" err="1">
                <a:ea typeface="+mj-ea"/>
              </a:rPr>
              <a:t>child_class_method</a:t>
            </a:r>
            <a:r>
              <a:rPr lang="en-US" altLang="ko-KR" sz="1600" dirty="0">
                <a:ea typeface="+mj-ea"/>
              </a:rPr>
              <a:t>')</a:t>
            </a:r>
          </a:p>
          <a:p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child2_class(</a:t>
            </a:r>
            <a:r>
              <a:rPr lang="en-US" altLang="ko-KR" sz="1600" dirty="0" err="1">
                <a:ea typeface="+mj-ea"/>
              </a:rPr>
              <a:t>parent_class</a:t>
            </a:r>
            <a:r>
              <a:rPr lang="en-US" altLang="ko-KR" sz="1600" dirty="0">
                <a:ea typeface="+mj-ea"/>
              </a:rPr>
              <a:t>):</a:t>
            </a:r>
          </a:p>
          <a:p>
            <a:r>
              <a:rPr lang="en-US" altLang="ko-KR" sz="1600" dirty="0">
                <a:ea typeface="+mj-ea"/>
              </a:rPr>
              <a:t>    # Method overriding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add(self, a, b):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('{0} x {1} = {2}'.format(a, b, a * b))</a:t>
            </a:r>
          </a:p>
        </p:txBody>
      </p:sp>
    </p:spTree>
    <p:extLst>
      <p:ext uri="{BB962C8B-B14F-4D97-AF65-F5344CB8AC3E}">
        <p14:creationId xmlns:p14="http://schemas.microsoft.com/office/powerpoint/2010/main" val="1796656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Compile vs Interpreter</a:t>
            </a:r>
            <a:endParaRPr lang="ko-KR" altLang="en-US" dirty="0"/>
          </a:p>
        </p:txBody>
      </p:sp>
      <p:pic>
        <p:nvPicPr>
          <p:cNvPr id="3074" name="Picture 2" descr="Blurred Lines: Is Ruby an interpreted language and what does that even  mean? | by Manuel Grullon | Medium">
            <a:extLst>
              <a:ext uri="{FF2B5EF4-FFF2-40B4-BE49-F238E27FC236}">
                <a16:creationId xmlns:a16="http://schemas.microsoft.com/office/drawing/2014/main" id="{6C618B3D-C2CD-4713-B77B-6C78A4BBC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946" y="1021779"/>
            <a:ext cx="7277385" cy="499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230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D4D233A-59B7-410C-AFAF-4EB10C873D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A609F93-B8AE-46CA-97FB-7483C5F3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E705E8-CEC8-41EB-B0DA-05669E9D9221}"/>
              </a:ext>
            </a:extLst>
          </p:cNvPr>
          <p:cNvSpPr/>
          <p:nvPr/>
        </p:nvSpPr>
        <p:spPr>
          <a:xfrm>
            <a:off x="519409" y="860236"/>
            <a:ext cx="10993215" cy="15220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평균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분산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표준편차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상관계수 등을 계산하는 메소드를 포함하는 클래스를 구현하세요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구현한 클래스를 이용하여 인스턴스를 생성하고 아래 데이터를 분석하세요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data_x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[1.48, 1.83, 2.17, 2.84, 3.61, 3.28, 2.83, 2.34, 1.93, 1.61]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data_y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[2.64, 4.83, 7.07, 11.01, 15.15, 13.45, 10.75, 7.78, 5.39, 3.41]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E6A190-83A0-4934-9726-5DA1C5995653}"/>
              </a:ext>
            </a:extLst>
          </p:cNvPr>
          <p:cNvSpPr/>
          <p:nvPr/>
        </p:nvSpPr>
        <p:spPr>
          <a:xfrm>
            <a:off x="1075949" y="2503448"/>
            <a:ext cx="4817858" cy="4035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</a:p>
          <a:p>
            <a:pPr>
              <a:lnSpc>
                <a:spcPct val="110000"/>
              </a:lnSpc>
            </a:pPr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class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DataAnalysis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average(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n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0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value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sum / n</a:t>
            </a:r>
          </a:p>
          <a:p>
            <a:pPr>
              <a:lnSpc>
                <a:spcPct val="110000"/>
              </a:lnSpc>
            </a:pPr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dev(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n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.average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0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+ (value -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** 2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var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n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C3E140-79FB-458C-9ED7-F2E222DB4954}"/>
              </a:ext>
            </a:extLst>
          </p:cNvPr>
          <p:cNvSpPr/>
          <p:nvPr/>
        </p:nvSpPr>
        <p:spPr>
          <a:xfrm>
            <a:off x="6096000" y="3019742"/>
            <a:ext cx="5273654" cy="3002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var = </a:t>
            </a:r>
            <a:r>
              <a:rPr lang="en-US" altLang="ko-KR" sz="1400" dirty="0" err="1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var ** 0.5</a:t>
            </a:r>
          </a:p>
          <a:p>
            <a:pPr>
              <a:lnSpc>
                <a:spcPct val="110000"/>
              </a:lnSpc>
            </a:pPr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cor_factor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x, y):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.mean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.mean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0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(x[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-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* (y[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-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sum /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(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.pstdev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 * 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.pstdev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endParaRPr lang="en-US" altLang="ko-KR" sz="14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E19978-9B4D-4EC8-9586-AB3BCA65CFB2}"/>
              </a:ext>
            </a:extLst>
          </p:cNvPr>
          <p:cNvSpPr/>
          <p:nvPr/>
        </p:nvSpPr>
        <p:spPr>
          <a:xfrm>
            <a:off x="240241" y="2508742"/>
            <a:ext cx="11711517" cy="4029721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>
              <a:lnSpc>
                <a:spcPct val="110000"/>
              </a:lnSpc>
            </a:pPr>
            <a:r>
              <a:rPr lang="en-US" altLang="ko-KR" sz="2500" b="1" dirty="0"/>
              <a:t>    </a:t>
            </a:r>
            <a:r>
              <a:rPr lang="en-US" altLang="ko-KR" sz="28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class</a:t>
            </a: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28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DataAnalysis</a:t>
            </a: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10000"/>
              </a:lnSpc>
            </a:pP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	</a:t>
            </a:r>
            <a:r>
              <a:rPr lang="en-US" altLang="ko-KR" sz="28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average(</a:t>
            </a:r>
            <a:r>
              <a:rPr lang="en-US" altLang="ko-KR" sz="28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data):</a:t>
            </a:r>
          </a:p>
          <a:p>
            <a:pPr algn="l">
              <a:lnSpc>
                <a:spcPct val="120000"/>
              </a:lnSpc>
            </a:pPr>
            <a:endParaRPr lang="en-US" altLang="ko-KR" sz="2500" b="1" dirty="0"/>
          </a:p>
        </p:txBody>
      </p:sp>
    </p:spTree>
    <p:extLst>
      <p:ext uri="{BB962C8B-B14F-4D97-AF65-F5344CB8AC3E}">
        <p14:creationId xmlns:p14="http://schemas.microsoft.com/office/powerpoint/2010/main" val="2614573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13 Programming Jokes and a Bonus Tip | by tecHindustan | Medium">
            <a:extLst>
              <a:ext uri="{FF2B5EF4-FFF2-40B4-BE49-F238E27FC236}">
                <a16:creationId xmlns:a16="http://schemas.microsoft.com/office/drawing/2014/main" id="{D13B791C-2E94-4FE2-9D06-0497C2620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" t="5548" r="4072" b="4147"/>
          <a:stretch/>
        </p:blipFill>
        <p:spPr bwMode="auto">
          <a:xfrm>
            <a:off x="6213063" y="915806"/>
            <a:ext cx="5039260" cy="502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6617390-4CEA-4F51-962D-4AD87CAB84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09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7187145-5814-4ECF-A300-DC9C10979A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File I/O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28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Get file name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E5858C-0BF6-4DD2-8F5A-5F66D19DA695}"/>
              </a:ext>
            </a:extLst>
          </p:cNvPr>
          <p:cNvSpPr/>
          <p:nvPr/>
        </p:nvSpPr>
        <p:spPr>
          <a:xfrm>
            <a:off x="818865" y="1511739"/>
            <a:ext cx="839792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en-US" altLang="ko-KR" sz="1600" dirty="0" err="1">
                <a:solidFill>
                  <a:srgbClr val="00B050"/>
                </a:solidFill>
              </a:rPr>
              <a:t>tkinter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>
                <a:solidFill>
                  <a:srgbClr val="00B050"/>
                </a:solidFill>
              </a:rPr>
              <a:t>모듈 호출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</a:t>
            </a:r>
            <a:r>
              <a:rPr lang="en-US" altLang="ko-KR" sz="1600" dirty="0"/>
              <a:t> import Tk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tkinter.filedialog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askopenfilename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event loop </a:t>
            </a:r>
            <a:r>
              <a:rPr lang="ko-KR" altLang="en-US" sz="1600" dirty="0">
                <a:solidFill>
                  <a:srgbClr val="00B050"/>
                </a:solidFill>
              </a:rPr>
              <a:t>창 숨기기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/>
              <a:t>Tk().withdraw()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file open dialog </a:t>
            </a:r>
            <a:r>
              <a:rPr lang="ko-KR" altLang="en-US" sz="1600" dirty="0">
                <a:solidFill>
                  <a:srgbClr val="00B050"/>
                </a:solidFill>
              </a:rPr>
              <a:t>호출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/>
              <a:t>filename = </a:t>
            </a:r>
            <a:r>
              <a:rPr lang="en-US" altLang="ko-KR" sz="1600" dirty="0" err="1"/>
              <a:t>askopenfilename</a:t>
            </a:r>
            <a:r>
              <a:rPr lang="en-US" altLang="ko-KR" sz="1600" dirty="0"/>
              <a:t>(</a:t>
            </a:r>
          </a:p>
          <a:p>
            <a:r>
              <a:rPr lang="en-US" altLang="ko-KR" sz="1600" dirty="0"/>
              <a:t>                           </a:t>
            </a:r>
            <a:r>
              <a:rPr lang="en-US" altLang="ko-KR" sz="1600" dirty="0" err="1">
                <a:solidFill>
                  <a:srgbClr val="0000FF"/>
                </a:solidFill>
              </a:rPr>
              <a:t>initialdir</a:t>
            </a:r>
            <a:r>
              <a:rPr lang="en-US" altLang="ko-KR" sz="1600" dirty="0"/>
              <a:t>="C:/Users/user/Desktop/",  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초기 경로</a:t>
            </a:r>
          </a:p>
          <a:p>
            <a:r>
              <a:rPr lang="ko-KR" altLang="en-US" sz="1600" dirty="0"/>
              <a:t>                           </a:t>
            </a:r>
            <a:r>
              <a:rPr lang="en-US" altLang="ko-KR" sz="1600" dirty="0">
                <a:solidFill>
                  <a:srgbClr val="0000FF"/>
                </a:solidFill>
              </a:rPr>
              <a:t>title</a:t>
            </a:r>
            <a:r>
              <a:rPr lang="en-US" altLang="ko-KR" sz="1600" dirty="0"/>
              <a:t>="Select data file",		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파일 </a:t>
            </a:r>
            <a:r>
              <a:rPr lang="ko-KR" altLang="en-US" sz="1600" dirty="0" err="1">
                <a:solidFill>
                  <a:srgbClr val="00B050"/>
                </a:solidFill>
              </a:rPr>
              <a:t>열기창</a:t>
            </a:r>
            <a:r>
              <a:rPr lang="en-US" altLang="ko-KR" sz="1600" dirty="0">
                <a:solidFill>
                  <a:srgbClr val="00B050"/>
                </a:solidFill>
              </a:rPr>
              <a:t> title</a:t>
            </a:r>
          </a:p>
          <a:p>
            <a:r>
              <a:rPr lang="en-US" altLang="ko-KR" sz="1600" dirty="0"/>
              <a:t>                           </a:t>
            </a:r>
            <a:r>
              <a:rPr lang="en-US" altLang="ko-KR" sz="1600" dirty="0">
                <a:solidFill>
                  <a:srgbClr val="0000FF"/>
                </a:solidFill>
              </a:rPr>
              <a:t>filetypes</a:t>
            </a:r>
            <a:r>
              <a:rPr lang="en-US" altLang="ko-KR" sz="1600" dirty="0"/>
              <a:t>=((“CSV files", "*.csv"), ("all files", "*.*"))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파일 타입 필터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                           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파일명 출력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print</a:t>
            </a:r>
            <a:r>
              <a:rPr lang="en-US" altLang="ko-KR" sz="1600" dirty="0"/>
              <a:t>(‘file name = ‘, filename)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0627F-8357-4FD6-A126-779DD27BB2BB}"/>
              </a:ext>
            </a:extLst>
          </p:cNvPr>
          <p:cNvSpPr txBox="1"/>
          <p:nvPr/>
        </p:nvSpPr>
        <p:spPr>
          <a:xfrm>
            <a:off x="378383" y="940726"/>
            <a:ext cx="621804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기본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GUI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모듈인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tkinter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활용하여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file open dialog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19697486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TEXT </a:t>
            </a:r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Data file </a:t>
            </a:r>
            <a:r>
              <a:rPr lang="fr-FR" altLang="ko-KR" dirty="0" err="1">
                <a:solidFill>
                  <a:schemeClr val="tx2"/>
                </a:solidFill>
                <a:latin typeface="Arial Narrow" pitchFamily="34" charset="0"/>
              </a:rPr>
              <a:t>handle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DFAC67-BA89-4294-88A2-E49DA22CB9C6}"/>
              </a:ext>
            </a:extLst>
          </p:cNvPr>
          <p:cNvSpPr/>
          <p:nvPr/>
        </p:nvSpPr>
        <p:spPr>
          <a:xfrm>
            <a:off x="801887" y="996974"/>
            <a:ext cx="2984308" cy="34317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Txt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열기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open(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파일 이름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열기 모드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 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쓰기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write(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데이터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한 줄 읽기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readline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줄 별로 리스트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readlines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endParaRPr lang="en-US" altLang="ko-KR" sz="5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줄 별로 리스트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read()</a:t>
            </a:r>
          </a:p>
          <a:p>
            <a:endParaRPr lang="en-US" altLang="ko-KR" sz="5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Txt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닫기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close()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975BFD-C068-45E0-B248-3D30F15C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87" y="4791392"/>
            <a:ext cx="4861224" cy="141517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72DA6C5-D0ED-4B73-962C-E259F522133A}"/>
              </a:ext>
            </a:extLst>
          </p:cNvPr>
          <p:cNvSpPr/>
          <p:nvPr/>
        </p:nvSpPr>
        <p:spPr>
          <a:xfrm>
            <a:off x="7270338" y="1047265"/>
            <a:ext cx="390326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저장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nl-NL" altLang="ko-KR" sz="1600" dirty="0">
                <a:ea typeface="+mj-ea"/>
              </a:rPr>
              <a:t>f = </a:t>
            </a:r>
            <a:r>
              <a:rPr lang="nl-NL" altLang="ko-KR" sz="1600" dirty="0">
                <a:solidFill>
                  <a:srgbClr val="FF0000"/>
                </a:solidFill>
                <a:ea typeface="+mj-ea"/>
              </a:rPr>
              <a:t>open</a:t>
            </a:r>
            <a:r>
              <a:rPr lang="nl-NL" altLang="ko-KR" sz="1600" dirty="0">
                <a:ea typeface="+mj-ea"/>
              </a:rPr>
              <a:t>('data.txt', 'w')</a:t>
            </a:r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for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i</a:t>
            </a:r>
            <a:r>
              <a:rPr lang="en-US" altLang="ko-KR" sz="1600" dirty="0">
                <a:ea typeface="+mj-ea"/>
              </a:rPr>
              <a:t>  in range(10):</a:t>
            </a:r>
          </a:p>
          <a:p>
            <a:r>
              <a:rPr lang="en-US" altLang="ko-KR" sz="1600" dirty="0">
                <a:ea typeface="+mj-ea"/>
              </a:rPr>
              <a:t>    data = </a:t>
            </a:r>
            <a:r>
              <a:rPr lang="nl-NL" altLang="ko-KR" sz="1600" dirty="0">
                <a:ea typeface="+mj-ea"/>
              </a:rPr>
              <a:t>'</a:t>
            </a:r>
            <a:r>
              <a:rPr lang="en-US" altLang="ko-KR" sz="1600" dirty="0">
                <a:ea typeface="+mj-ea"/>
              </a:rPr>
              <a:t>%d</a:t>
            </a:r>
            <a:r>
              <a:rPr lang="ko-KR" altLang="en-US" sz="1600" dirty="0">
                <a:ea typeface="+mj-ea"/>
              </a:rPr>
              <a:t>번째 줄 </a:t>
            </a:r>
            <a:r>
              <a:rPr lang="en-US" altLang="ko-KR" sz="1600" dirty="0">
                <a:ea typeface="+mj-ea"/>
              </a:rPr>
              <a:t>\n</a:t>
            </a:r>
            <a:r>
              <a:rPr lang="nl-NL" altLang="ko-KR" sz="1600" dirty="0">
                <a:ea typeface="+mj-ea"/>
              </a:rPr>
              <a:t>'</a:t>
            </a:r>
            <a:r>
              <a:rPr lang="en-US" altLang="ko-KR" sz="1600" dirty="0">
                <a:ea typeface="+mj-ea"/>
              </a:rPr>
              <a:t> % </a:t>
            </a:r>
            <a:r>
              <a:rPr lang="en-US" altLang="ko-KR" sz="1600" dirty="0" err="1">
                <a:ea typeface="+mj-ea"/>
              </a:rPr>
              <a:t>i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 err="1">
                <a:ea typeface="+mj-ea"/>
              </a:rPr>
              <a:t>f.</a:t>
            </a:r>
            <a:r>
              <a:rPr lang="en-US" altLang="ko-KR" sz="1600" dirty="0" err="1">
                <a:solidFill>
                  <a:srgbClr val="FF0000"/>
                </a:solidFill>
                <a:ea typeface="+mj-ea"/>
              </a:rPr>
              <a:t>write</a:t>
            </a:r>
            <a:r>
              <a:rPr lang="en-US" altLang="ko-KR" sz="1600" dirty="0">
                <a:ea typeface="+mj-ea"/>
              </a:rPr>
              <a:t>(data)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 err="1">
                <a:ea typeface="+mj-ea"/>
              </a:rPr>
              <a:t>f.</a:t>
            </a:r>
            <a:r>
              <a:rPr lang="en-US" altLang="ko-KR" sz="1600" dirty="0" err="1">
                <a:solidFill>
                  <a:srgbClr val="FF0000"/>
                </a:solidFill>
                <a:ea typeface="+mj-ea"/>
              </a:rPr>
              <a:t>close</a:t>
            </a:r>
            <a:r>
              <a:rPr lang="en-US" altLang="ko-KR" sz="1600" dirty="0">
                <a:ea typeface="+mj-ea"/>
              </a:rPr>
              <a:t>()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D20615-C9D0-4581-A642-14E051A733FF}"/>
              </a:ext>
            </a:extLst>
          </p:cNvPr>
          <p:cNvSpPr/>
          <p:nvPr/>
        </p:nvSpPr>
        <p:spPr>
          <a:xfrm>
            <a:off x="7270339" y="3621843"/>
            <a:ext cx="39032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읽기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nl-NL" altLang="ko-KR" sz="1600" dirty="0">
                <a:ea typeface="+mj-ea"/>
              </a:rPr>
              <a:t>f = </a:t>
            </a:r>
            <a:r>
              <a:rPr lang="nl-NL" altLang="ko-KR" sz="1600" dirty="0">
                <a:solidFill>
                  <a:srgbClr val="FF0000"/>
                </a:solidFill>
                <a:ea typeface="+mj-ea"/>
              </a:rPr>
              <a:t>open</a:t>
            </a:r>
            <a:r>
              <a:rPr lang="nl-NL" altLang="ko-KR" sz="1600" dirty="0">
                <a:ea typeface="+mj-ea"/>
              </a:rPr>
              <a:t>('data.txt', 'r')</a:t>
            </a:r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while</a:t>
            </a:r>
            <a:r>
              <a:rPr lang="en-US" altLang="ko-KR" sz="1600" dirty="0">
                <a:ea typeface="+mj-ea"/>
              </a:rPr>
              <a:t> True :</a:t>
            </a:r>
          </a:p>
          <a:p>
            <a:r>
              <a:rPr lang="en-US" altLang="ko-KR" sz="1600" dirty="0">
                <a:ea typeface="+mj-ea"/>
              </a:rPr>
              <a:t>    data = </a:t>
            </a:r>
            <a:r>
              <a:rPr lang="en-US" altLang="ko-KR" sz="1600" dirty="0" err="1">
                <a:ea typeface="+mj-ea"/>
              </a:rPr>
              <a:t>f.readline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if</a:t>
            </a:r>
            <a:r>
              <a:rPr lang="en-US" altLang="ko-KR" sz="1600" dirty="0">
                <a:ea typeface="+mj-ea"/>
              </a:rPr>
              <a:t> not data : break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(data)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 err="1">
                <a:ea typeface="+mj-ea"/>
              </a:rPr>
              <a:t>f.</a:t>
            </a:r>
            <a:r>
              <a:rPr lang="en-US" altLang="ko-KR" sz="1600" dirty="0" err="1">
                <a:solidFill>
                  <a:srgbClr val="FF0000"/>
                </a:solidFill>
                <a:ea typeface="+mj-ea"/>
              </a:rPr>
              <a:t>close</a:t>
            </a:r>
            <a:r>
              <a:rPr lang="en-US" altLang="ko-KR" sz="1600" dirty="0">
                <a:ea typeface="+mj-ea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010713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CSV </a:t>
            </a:r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Data file </a:t>
            </a:r>
            <a:r>
              <a:rPr lang="fr-FR" altLang="ko-KR" dirty="0" err="1">
                <a:solidFill>
                  <a:schemeClr val="tx2"/>
                </a:solidFill>
                <a:latin typeface="Arial Narrow" pitchFamily="34" charset="0"/>
              </a:rPr>
              <a:t>handle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4258CB-A0C7-4B16-8F3B-55998A846936}"/>
              </a:ext>
            </a:extLst>
          </p:cNvPr>
          <p:cNvSpPr/>
          <p:nvPr/>
        </p:nvSpPr>
        <p:spPr>
          <a:xfrm>
            <a:off x="611765" y="1413430"/>
            <a:ext cx="5562698" cy="45243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호출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import csv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csv_sample.csv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생성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 = open('csv_sample.csv', 'w', encoding='utf-8', newline='')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 err="1">
                <a:solidFill>
                  <a:srgbClr val="00B050"/>
                </a:solidFill>
                <a:ea typeface="+mj-ea"/>
              </a:rPr>
              <a:t>데이스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 쓰는 객체 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csv.writer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(f)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리스트 데이터 쓰기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([1,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Oh_my_girl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'HYOJUNG'])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([2,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Oh_my_girl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'ARIN'])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([3,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Oh_my_girl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'YOOA'])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([4,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aespa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'KARINA'])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([5,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aespa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'WINTER’])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csv_sample.csv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닫기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f.close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F4C269-4E8D-48DC-BE42-FEE6176C74F4}"/>
              </a:ext>
            </a:extLst>
          </p:cNvPr>
          <p:cNvSpPr/>
          <p:nvPr/>
        </p:nvSpPr>
        <p:spPr>
          <a:xfrm>
            <a:off x="7085846" y="1413430"/>
            <a:ext cx="4494389" cy="403187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호출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import csv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csv_sample.csv</a:t>
            </a:r>
            <a:r>
              <a:rPr lang="ko-KR" altLang="en-US" sz="1600" dirty="0">
                <a:solidFill>
                  <a:srgbClr val="00B050"/>
                </a:solidFill>
              </a:rPr>
              <a:t> 파일 열기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f = open('csv_sample.csv', ‘r’, encoding='utf-8' 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데이터 불러오는 객체 생성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csv_rd</a:t>
            </a:r>
            <a:r>
              <a:rPr lang="en-US" altLang="ko-KR" sz="1600" dirty="0">
                <a:solidFill>
                  <a:schemeClr val="tx1"/>
                </a:solidFill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</a:rPr>
              <a:t>csv.reader</a:t>
            </a:r>
            <a:r>
              <a:rPr lang="en-US" altLang="ko-KR" sz="1600" dirty="0">
                <a:solidFill>
                  <a:schemeClr val="tx1"/>
                </a:solidFill>
              </a:rPr>
              <a:t>(f)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반복문을 이용하여 </a:t>
            </a:r>
            <a:r>
              <a:rPr lang="ko-KR" altLang="en-US" sz="1600" dirty="0" err="1">
                <a:solidFill>
                  <a:srgbClr val="00B050"/>
                </a:solidFill>
              </a:rPr>
              <a:t>한줄씩</a:t>
            </a:r>
            <a:r>
              <a:rPr lang="ko-KR" altLang="en-US" sz="1600" dirty="0">
                <a:solidFill>
                  <a:srgbClr val="00B050"/>
                </a:solidFill>
              </a:rPr>
              <a:t> 불러오기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for </a:t>
            </a:r>
            <a:r>
              <a:rPr lang="en-US" altLang="ko-KR" sz="1600" dirty="0" err="1">
                <a:solidFill>
                  <a:schemeClr val="tx1"/>
                </a:solidFill>
              </a:rPr>
              <a:t>line_data</a:t>
            </a:r>
            <a:r>
              <a:rPr lang="en-US" altLang="ko-KR" sz="1600" dirty="0">
                <a:solidFill>
                  <a:schemeClr val="tx1"/>
                </a:solidFill>
              </a:rPr>
              <a:t> in </a:t>
            </a:r>
            <a:r>
              <a:rPr lang="en-US" altLang="ko-KR" sz="1600" dirty="0" err="1">
                <a:solidFill>
                  <a:schemeClr val="tx1"/>
                </a:solidFill>
              </a:rPr>
              <a:t>csv_rd</a:t>
            </a:r>
            <a:r>
              <a:rPr lang="en-US" altLang="ko-KR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print (</a:t>
            </a:r>
            <a:r>
              <a:rPr lang="en-US" altLang="ko-KR" sz="1600" dirty="0" err="1">
                <a:solidFill>
                  <a:schemeClr val="tx1"/>
                </a:solidFill>
              </a:rPr>
              <a:t>line_data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test.csv</a:t>
            </a:r>
            <a:r>
              <a:rPr lang="ko-KR" altLang="en-US" sz="1600" dirty="0">
                <a:solidFill>
                  <a:srgbClr val="00B050"/>
                </a:solidFill>
              </a:rPr>
              <a:t> 파일 닫기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f.close</a:t>
            </a:r>
            <a:r>
              <a:rPr lang="en-US" altLang="ko-KR" sz="1600" dirty="0">
                <a:solidFill>
                  <a:schemeClr val="tx1"/>
                </a:solidFill>
              </a:rPr>
              <a:t>()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B875D-51E1-43FC-9DC7-055721301468}"/>
              </a:ext>
            </a:extLst>
          </p:cNvPr>
          <p:cNvSpPr txBox="1"/>
          <p:nvPr/>
        </p:nvSpPr>
        <p:spPr>
          <a:xfrm>
            <a:off x="485745" y="965520"/>
            <a:ext cx="1663917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CSV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쓰기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8CA2F-E67E-4C5D-9987-091C4D57E0F9}"/>
              </a:ext>
            </a:extLst>
          </p:cNvPr>
          <p:cNvSpPr txBox="1"/>
          <p:nvPr/>
        </p:nvSpPr>
        <p:spPr>
          <a:xfrm>
            <a:off x="6814117" y="965520"/>
            <a:ext cx="166552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CSV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읽기</a:t>
            </a:r>
          </a:p>
        </p:txBody>
      </p:sp>
    </p:spTree>
    <p:extLst>
      <p:ext uri="{BB962C8B-B14F-4D97-AF65-F5344CB8AC3E}">
        <p14:creationId xmlns:p14="http://schemas.microsoft.com/office/powerpoint/2010/main" val="25949803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excel </a:t>
            </a:r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file </a:t>
            </a:r>
            <a:r>
              <a:rPr lang="fr-FR" altLang="ko-KR" dirty="0" err="1">
                <a:solidFill>
                  <a:schemeClr val="tx2"/>
                </a:solidFill>
                <a:latin typeface="Arial Narrow" pitchFamily="34" charset="0"/>
              </a:rPr>
              <a:t>handle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B6F1A0-C5B4-4B7C-8041-9D46057F5D2A}"/>
              </a:ext>
            </a:extLst>
          </p:cNvPr>
          <p:cNvSpPr/>
          <p:nvPr/>
        </p:nvSpPr>
        <p:spPr>
          <a:xfrm>
            <a:off x="557447" y="1277632"/>
            <a:ext cx="4838421" cy="481670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en-US" altLang="ko-KR" sz="1600" dirty="0" err="1">
                <a:solidFill>
                  <a:srgbClr val="00B050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불러오기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from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import Workbook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엑셀 워크북 인스턴스 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Workbook()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현재 활성화된 시트 선택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write_wb.active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선택된 </a:t>
            </a:r>
            <a:r>
              <a:rPr lang="ko-KR" altLang="en-US" sz="1600" dirty="0" err="1">
                <a:solidFill>
                  <a:srgbClr val="00B050"/>
                </a:solidFill>
                <a:ea typeface="+mj-ea"/>
              </a:rPr>
              <a:t>시트명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 변경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ws.title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'My_sheet_1'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My_sheet_1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시트 선택 후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, </a:t>
            </a:r>
            <a:r>
              <a:rPr lang="en-US" altLang="ko-KR" sz="1600" dirty="0" err="1">
                <a:solidFill>
                  <a:srgbClr val="00B050"/>
                </a:solidFill>
                <a:ea typeface="+mj-ea"/>
              </a:rPr>
              <a:t>write_ws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객체 지정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['My_sheet_1']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['A1'] = ‘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숫자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’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셀 값 변경</a:t>
            </a:r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write_ws.append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([1,2,3])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행 단위로 추가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write_ws.cell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(5, 5, '5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행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5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열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’)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셀 단위로 추가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My_sheet_2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시트 생성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write_ws2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write_wb.create_sheet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('My_sheet_2')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엑셀 워크북 저장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write_wb.save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("xls_sample.xlsx")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A89A49-CD25-4569-A613-E09E27D97923}"/>
              </a:ext>
            </a:extLst>
          </p:cNvPr>
          <p:cNvSpPr/>
          <p:nvPr/>
        </p:nvSpPr>
        <p:spPr>
          <a:xfrm>
            <a:off x="5884751" y="1277632"/>
            <a:ext cx="5831285" cy="50167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en-US" altLang="ko-KR" sz="1600" dirty="0" err="1">
                <a:solidFill>
                  <a:srgbClr val="00B050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불러오기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from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import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load_workbook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엑셀 워크북 읽기 인스턴스 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load_workbook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("xls_sample.xlsx",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data_only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=True)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시트 이름으로 불러오기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['My_sheet_1']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셀 주소로 값 출력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['A1'].value)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셀 좌표로 값 출력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load_ws.cell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(5, 5).value)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지정한 셀의 값 출력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range_data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['A2': 'C3']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for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row_data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in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range_data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: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   for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cell_data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in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row_data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: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       print(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cell_data.value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FEB45-9467-4505-A644-86D4C12A8269}"/>
              </a:ext>
            </a:extLst>
          </p:cNvPr>
          <p:cNvSpPr txBox="1"/>
          <p:nvPr/>
        </p:nvSpPr>
        <p:spPr>
          <a:xfrm>
            <a:off x="431427" y="854152"/>
            <a:ext cx="152125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xls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쓰기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859866-E820-4FF3-9473-9DF49C4CD661}"/>
              </a:ext>
            </a:extLst>
          </p:cNvPr>
          <p:cNvSpPr txBox="1"/>
          <p:nvPr/>
        </p:nvSpPr>
        <p:spPr>
          <a:xfrm>
            <a:off x="5673379" y="854152"/>
            <a:ext cx="152125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xls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읽기</a:t>
            </a:r>
          </a:p>
        </p:txBody>
      </p:sp>
    </p:spTree>
    <p:extLst>
      <p:ext uri="{BB962C8B-B14F-4D97-AF65-F5344CB8AC3E}">
        <p14:creationId xmlns:p14="http://schemas.microsoft.com/office/powerpoint/2010/main" val="30093212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CA2144-7CA6-46E0-87DC-853A3D5679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6D16CF-0B80-42F6-A279-E7E45602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602F69-1EC9-4EA8-B025-BB4FD598B591}"/>
              </a:ext>
            </a:extLst>
          </p:cNvPr>
          <p:cNvSpPr/>
          <p:nvPr/>
        </p:nvSpPr>
        <p:spPr>
          <a:xfrm>
            <a:off x="554469" y="981428"/>
            <a:ext cx="10993215" cy="7833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두 개의  엑셀 데이터 파일을 선택 받아서 데이터 간의 상관계수를 구하는 프로그램을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파일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 sample_x.xlsx, sample_y.xlsx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7B9C11-B92C-4B18-BCDA-B71A74F89BFB}"/>
              </a:ext>
            </a:extLst>
          </p:cNvPr>
          <p:cNvSpPr/>
          <p:nvPr/>
        </p:nvSpPr>
        <p:spPr>
          <a:xfrm>
            <a:off x="413353" y="1893839"/>
            <a:ext cx="5973379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</a:t>
            </a:r>
            <a:r>
              <a:rPr lang="en-US" altLang="ko-KR" sz="1600" dirty="0"/>
              <a:t> import Tk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tkinter.filedialog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askopenfilename</a:t>
            </a:r>
            <a:endParaRPr lang="en-US" altLang="ko-KR" sz="1600" dirty="0"/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openpyxl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load_workbook</a:t>
            </a:r>
            <a:endParaRPr lang="en-US" altLang="ko-KR" sz="1600" dirty="0"/>
          </a:p>
          <a:p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statistics</a:t>
            </a:r>
          </a:p>
          <a:p>
            <a:endParaRPr lang="en-US" altLang="ko-KR" sz="1600" dirty="0"/>
          </a:p>
          <a:p>
            <a:r>
              <a:rPr lang="en-US" altLang="ko-KR" sz="1600" dirty="0"/>
              <a:t>def </a:t>
            </a:r>
            <a:r>
              <a:rPr lang="en-US" altLang="ko-KR" sz="1600" dirty="0" err="1"/>
              <a:t>cor_factor</a:t>
            </a:r>
            <a:r>
              <a:rPr lang="en-US" altLang="ko-KR" sz="1600" dirty="0"/>
              <a:t>(x, y):</a:t>
            </a:r>
          </a:p>
          <a:p>
            <a:r>
              <a:rPr lang="en-US" altLang="ko-KR" sz="1600" i="1" dirty="0">
                <a:solidFill>
                  <a:schemeClr val="accent1"/>
                </a:solidFill>
              </a:rPr>
              <a:t>    - </a:t>
            </a:r>
            <a:r>
              <a:rPr lang="ko-KR" altLang="en-US" sz="1600" i="1" dirty="0">
                <a:solidFill>
                  <a:schemeClr val="accent1"/>
                </a:solidFill>
              </a:rPr>
              <a:t>생략 </a:t>
            </a:r>
            <a:r>
              <a:rPr lang="en-US" altLang="ko-KR" sz="1600" i="1" dirty="0">
                <a:solidFill>
                  <a:schemeClr val="accent1"/>
                </a:solidFill>
              </a:rPr>
              <a:t>: ch06 exercise </a:t>
            </a:r>
            <a:r>
              <a:rPr lang="ko-KR" altLang="en-US" sz="1600" i="1" dirty="0">
                <a:solidFill>
                  <a:schemeClr val="accent1"/>
                </a:solidFill>
              </a:rPr>
              <a:t>참조 </a:t>
            </a:r>
            <a:r>
              <a:rPr lang="en-US" altLang="ko-KR" sz="1600" i="1" dirty="0">
                <a:solidFill>
                  <a:schemeClr val="accent1"/>
                </a:solidFill>
              </a:rPr>
              <a:t>-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event loop </a:t>
            </a:r>
            <a:r>
              <a:rPr lang="ko-KR" altLang="en-US" sz="1600" dirty="0">
                <a:solidFill>
                  <a:srgbClr val="00B050"/>
                </a:solidFill>
              </a:rPr>
              <a:t>창 숨기기</a:t>
            </a:r>
          </a:p>
          <a:p>
            <a:r>
              <a:rPr lang="en-US" altLang="ko-KR" sz="1600" dirty="0"/>
              <a:t>Tk().withdraw()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file open dialog </a:t>
            </a:r>
            <a:r>
              <a:rPr lang="ko-KR" altLang="en-US" sz="1600" dirty="0">
                <a:solidFill>
                  <a:srgbClr val="00B050"/>
                </a:solidFill>
              </a:rPr>
              <a:t>호출</a:t>
            </a:r>
          </a:p>
          <a:p>
            <a:r>
              <a:rPr lang="en-US" altLang="ko-KR" sz="1600" dirty="0" err="1"/>
              <a:t>file_X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askopenfilename</a:t>
            </a:r>
            <a:r>
              <a:rPr lang="en-US" altLang="ko-KR" sz="1600" dirty="0"/>
              <a:t>(title="Select x data file", </a:t>
            </a:r>
          </a:p>
          <a:p>
            <a:r>
              <a:rPr lang="en-US" altLang="ko-KR" sz="1600" dirty="0"/>
              <a:t>			filetypes=(('xlsx files', '*.xlsx'),))</a:t>
            </a:r>
          </a:p>
          <a:p>
            <a:r>
              <a:rPr lang="en-US" altLang="ko-KR" sz="1600" dirty="0" err="1"/>
              <a:t>file_Y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askopenfilename</a:t>
            </a:r>
            <a:r>
              <a:rPr lang="en-US" altLang="ko-KR" sz="1600" dirty="0"/>
              <a:t>(title="Select y data file", </a:t>
            </a:r>
          </a:p>
          <a:p>
            <a:r>
              <a:rPr lang="en-US" altLang="ko-KR" sz="1600" dirty="0"/>
              <a:t>			filetypes=(('xlsx files', '*.xlsx'),))</a:t>
            </a:r>
          </a:p>
          <a:p>
            <a:endParaRPr lang="en-US" altLang="ko-KR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738073-143D-4CCC-BDA7-4EAF9F834378}"/>
              </a:ext>
            </a:extLst>
          </p:cNvPr>
          <p:cNvSpPr/>
          <p:nvPr/>
        </p:nvSpPr>
        <p:spPr>
          <a:xfrm>
            <a:off x="6832846" y="1855904"/>
            <a:ext cx="510473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</a:rPr>
              <a:t># X data </a:t>
            </a:r>
            <a:r>
              <a:rPr lang="ko-KR" altLang="en-US" sz="1600" dirty="0">
                <a:solidFill>
                  <a:srgbClr val="00B050"/>
                </a:solidFill>
              </a:rPr>
              <a:t>읽기</a:t>
            </a:r>
          </a:p>
          <a:p>
            <a:r>
              <a:rPr lang="en-US" altLang="ko-KR" sz="1600" dirty="0" err="1"/>
              <a:t>load_wb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load_workbook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file_X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data_only</a:t>
            </a:r>
            <a:r>
              <a:rPr lang="en-US" altLang="ko-KR" sz="1600" dirty="0"/>
              <a:t>=True)</a:t>
            </a:r>
          </a:p>
          <a:p>
            <a:r>
              <a:rPr lang="en-US" altLang="ko-KR" sz="1600" dirty="0" err="1"/>
              <a:t>load_ws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load_wb.active</a:t>
            </a:r>
            <a:endParaRPr lang="en-US" altLang="ko-KR" sz="1600" dirty="0"/>
          </a:p>
          <a:p>
            <a:r>
              <a:rPr lang="en-US" altLang="ko-KR" sz="1600" dirty="0" err="1"/>
              <a:t>range_data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load_ws</a:t>
            </a:r>
            <a:r>
              <a:rPr lang="en-US" altLang="ko-KR" sz="1600" dirty="0"/>
              <a:t>['A']</a:t>
            </a:r>
          </a:p>
          <a:p>
            <a:r>
              <a:rPr lang="en-US" altLang="ko-KR" sz="1600" dirty="0" err="1"/>
              <a:t>data_x</a:t>
            </a:r>
            <a:r>
              <a:rPr lang="en-US" altLang="ko-KR" sz="1600" dirty="0"/>
              <a:t> = []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en-US" altLang="ko-KR" sz="1600" dirty="0"/>
              <a:t> range(1,len(</a:t>
            </a:r>
            <a:r>
              <a:rPr lang="en-US" altLang="ko-KR" sz="1600" dirty="0" err="1"/>
              <a:t>range_data</a:t>
            </a:r>
            <a:r>
              <a:rPr lang="en-US" altLang="ko-KR" sz="1600" dirty="0"/>
              <a:t>)+1):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data_x.append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load_ws.cell</a:t>
            </a:r>
            <a:r>
              <a:rPr lang="en-US" altLang="ko-KR" sz="1600" dirty="0"/>
              <a:t>(i,1).value)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Y data </a:t>
            </a:r>
            <a:r>
              <a:rPr lang="ko-KR" altLang="en-US" sz="1600" dirty="0">
                <a:solidFill>
                  <a:srgbClr val="00B050"/>
                </a:solidFill>
              </a:rPr>
              <a:t>읽기</a:t>
            </a:r>
          </a:p>
          <a:p>
            <a:r>
              <a:rPr lang="en-US" altLang="ko-KR" sz="1600" dirty="0" err="1"/>
              <a:t>load_wb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load_workbook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file_Y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data_only</a:t>
            </a:r>
            <a:r>
              <a:rPr lang="en-US" altLang="ko-KR" sz="1600" dirty="0"/>
              <a:t>=True)</a:t>
            </a:r>
          </a:p>
          <a:p>
            <a:r>
              <a:rPr lang="en-US" altLang="ko-KR" sz="1600" dirty="0" err="1"/>
              <a:t>load_ws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load_wb.active</a:t>
            </a:r>
            <a:endParaRPr lang="en-US" altLang="ko-KR" sz="1600" dirty="0"/>
          </a:p>
          <a:p>
            <a:r>
              <a:rPr lang="en-US" altLang="ko-KR" sz="1600" dirty="0" err="1"/>
              <a:t>range_data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load_ws</a:t>
            </a:r>
            <a:r>
              <a:rPr lang="en-US" altLang="ko-KR" sz="1600" dirty="0"/>
              <a:t>['A']</a:t>
            </a:r>
          </a:p>
          <a:p>
            <a:r>
              <a:rPr lang="en-US" altLang="ko-KR" sz="1600" dirty="0" err="1"/>
              <a:t>data_y</a:t>
            </a:r>
            <a:r>
              <a:rPr lang="en-US" altLang="ko-KR" sz="1600" dirty="0"/>
              <a:t> = []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en-US" altLang="ko-KR" sz="1600" dirty="0"/>
              <a:t> range(1,len(</a:t>
            </a:r>
            <a:r>
              <a:rPr lang="en-US" altLang="ko-KR" sz="1600" dirty="0" err="1"/>
              <a:t>range_data</a:t>
            </a:r>
            <a:r>
              <a:rPr lang="en-US" altLang="ko-KR" sz="1600" dirty="0"/>
              <a:t>)+1):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data_y.append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load_ws.cell</a:t>
            </a:r>
            <a:r>
              <a:rPr lang="en-US" altLang="ko-KR" sz="1600" dirty="0"/>
              <a:t>(i,1).value)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결과 출력</a:t>
            </a:r>
            <a:endParaRPr lang="en-US" altLang="ko-KR" sz="1600" dirty="0"/>
          </a:p>
          <a:p>
            <a:r>
              <a:rPr lang="en-US" altLang="ko-KR" sz="1600" dirty="0">
                <a:solidFill>
                  <a:srgbClr val="FF0000"/>
                </a:solidFill>
              </a:rPr>
              <a:t>print</a:t>
            </a:r>
            <a:r>
              <a:rPr lang="en-US" altLang="ko-KR" sz="1600" dirty="0"/>
              <a:t>('</a:t>
            </a:r>
            <a:r>
              <a:rPr lang="en-US" altLang="ko-KR" sz="1600" dirty="0" err="1"/>
              <a:t>Correlation_factor</a:t>
            </a:r>
            <a:r>
              <a:rPr lang="en-US" altLang="ko-KR" sz="1600" dirty="0"/>
              <a:t> = ', </a:t>
            </a:r>
            <a:r>
              <a:rPr lang="en-US" altLang="ko-KR" sz="1600" dirty="0" err="1"/>
              <a:t>cor_factor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data_x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data_y</a:t>
            </a:r>
            <a:r>
              <a:rPr lang="en-US" altLang="ko-KR" sz="1600" dirty="0"/>
              <a:t>))</a:t>
            </a: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BE213E22-07F4-4B80-8596-AA1BBCD39E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170377"/>
              </p:ext>
            </p:extLst>
          </p:nvPr>
        </p:nvGraphicFramePr>
        <p:xfrm>
          <a:off x="9776233" y="116192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771792" progId="Excel.Sheet.12">
                  <p:embed/>
                </p:oleObj>
              </mc:Choice>
              <mc:Fallback>
                <p:oleObj name="Worksheet" showAsIcon="1" r:id="rId2" imgW="914400" imgH="771792" progId="Excel.Sheet.12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BE213E22-07F4-4B80-8596-AA1BBCD39E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776233" y="116192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36016B0C-111C-4849-AA18-E73ACD3304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994758"/>
              </p:ext>
            </p:extLst>
          </p:nvPr>
        </p:nvGraphicFramePr>
        <p:xfrm>
          <a:off x="10604610" y="117376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71792" progId="Excel.Sheet.12">
                  <p:embed/>
                </p:oleObj>
              </mc:Choice>
              <mc:Fallback>
                <p:oleObj name="Worksheet" showAsIcon="1" r:id="rId4" imgW="914400" imgH="771792" progId="Excel.Sheet.12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36016B0C-111C-4849-AA18-E73ACD3304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04610" y="117376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193AAE-C4A6-470D-B3AA-84C5A21798DB}"/>
              </a:ext>
            </a:extLst>
          </p:cNvPr>
          <p:cNvSpPr/>
          <p:nvPr/>
        </p:nvSpPr>
        <p:spPr>
          <a:xfrm>
            <a:off x="226061" y="1893839"/>
            <a:ext cx="11711517" cy="457750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</a:t>
            </a:r>
            <a:r>
              <a:rPr lang="ko-KR" altLang="en-US" sz="2500" b="1" dirty="0"/>
              <a:t>엑셀 데이터의 전체 크기 확인</a:t>
            </a: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For </a:t>
            </a:r>
            <a:r>
              <a:rPr lang="ko-KR" altLang="en-US" sz="2500" b="1" dirty="0"/>
              <a:t>문으로 반복하며 </a:t>
            </a:r>
            <a:r>
              <a:rPr lang="ko-KR" altLang="en-US" sz="2500" b="1" dirty="0" err="1"/>
              <a:t>셀값을</a:t>
            </a:r>
            <a:r>
              <a:rPr lang="ko-KR" altLang="en-US" sz="2500" b="1" dirty="0"/>
              <a:t> 읽어 데이터 리스트에 추가</a:t>
            </a:r>
            <a:endParaRPr lang="en-US" altLang="ko-KR" sz="2500" b="1" dirty="0"/>
          </a:p>
        </p:txBody>
      </p:sp>
    </p:spTree>
    <p:extLst>
      <p:ext uri="{BB962C8B-B14F-4D97-AF65-F5344CB8AC3E}">
        <p14:creationId xmlns:p14="http://schemas.microsoft.com/office/powerpoint/2010/main" val="26409014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AB25B9-A988-4399-9179-1C704F14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Quiz #2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C8A2F-CC5A-4207-A103-3A9A4326D4CB}"/>
              </a:ext>
            </a:extLst>
          </p:cNvPr>
          <p:cNvSpPr txBox="1"/>
          <p:nvPr/>
        </p:nvSpPr>
        <p:spPr>
          <a:xfrm>
            <a:off x="344031" y="999878"/>
            <a:ext cx="9058890" cy="4496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2400" b="1" dirty="0" err="1">
                <a:solidFill>
                  <a:srgbClr val="FF0000"/>
                </a:solidFill>
              </a:rPr>
              <a:t>베스킨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 err="1">
                <a:solidFill>
                  <a:srgbClr val="FF0000"/>
                </a:solidFill>
              </a:rPr>
              <a:t>라빈스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31 </a:t>
            </a:r>
            <a:r>
              <a:rPr lang="ko-KR" altLang="en-US" sz="2400" b="1" dirty="0">
                <a:solidFill>
                  <a:srgbClr val="FF0000"/>
                </a:solidFill>
              </a:rPr>
              <a:t>게임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[Rule]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1. PC, USER</a:t>
            </a:r>
            <a:r>
              <a:rPr lang="ko-KR" altLang="en-US" sz="1800" dirty="0">
                <a:solidFill>
                  <a:schemeClr val="tx2"/>
                </a:solidFill>
              </a:rPr>
              <a:t>로 편이 나뉘며 </a:t>
            </a:r>
            <a:r>
              <a:rPr lang="en-US" altLang="ko-KR" sz="1800" dirty="0">
                <a:solidFill>
                  <a:schemeClr val="tx2"/>
                </a:solidFill>
              </a:rPr>
              <a:t>Random</a:t>
            </a:r>
            <a:r>
              <a:rPr lang="ko-KR" altLang="en-US" sz="1800" dirty="0">
                <a:solidFill>
                  <a:schemeClr val="tx2"/>
                </a:solidFill>
              </a:rPr>
              <a:t>으로 선공이 결정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2. </a:t>
            </a:r>
            <a:r>
              <a:rPr lang="ko-KR" altLang="en-US" sz="1800" dirty="0">
                <a:solidFill>
                  <a:schemeClr val="tx2"/>
                </a:solidFill>
              </a:rPr>
              <a:t>카운터는 </a:t>
            </a:r>
            <a:r>
              <a:rPr lang="en-US" altLang="ko-KR" sz="1800" dirty="0">
                <a:solidFill>
                  <a:schemeClr val="tx2"/>
                </a:solidFill>
              </a:rPr>
              <a:t>1</a:t>
            </a:r>
            <a:r>
              <a:rPr lang="ko-KR" altLang="en-US" dirty="0">
                <a:solidFill>
                  <a:schemeClr val="tx2"/>
                </a:solidFill>
              </a:rPr>
              <a:t>부터</a:t>
            </a:r>
            <a:r>
              <a:rPr lang="ko-KR" altLang="en-US" sz="1800" dirty="0">
                <a:solidFill>
                  <a:schemeClr val="tx2"/>
                </a:solidFill>
              </a:rPr>
              <a:t> 시작하며 </a:t>
            </a:r>
            <a:r>
              <a:rPr lang="en-US" altLang="ko-KR" sz="1800" dirty="0">
                <a:solidFill>
                  <a:schemeClr val="tx2"/>
                </a:solidFill>
              </a:rPr>
              <a:t>1</a:t>
            </a:r>
            <a:r>
              <a:rPr lang="ko-KR" altLang="en-US" sz="1800" dirty="0">
                <a:solidFill>
                  <a:schemeClr val="tx2"/>
                </a:solidFill>
              </a:rPr>
              <a:t>을 입력하면 </a:t>
            </a:r>
            <a:r>
              <a:rPr lang="en-US" altLang="ko-KR" sz="1800" dirty="0">
                <a:solidFill>
                  <a:schemeClr val="tx2"/>
                </a:solidFill>
              </a:rPr>
              <a:t>Hit</a:t>
            </a:r>
            <a:r>
              <a:rPr lang="ko-KR" altLang="en-US" sz="1800" dirty="0">
                <a:solidFill>
                  <a:schemeClr val="tx2"/>
                </a:solidFill>
              </a:rPr>
              <a:t>으로 인식하고 다음 카운터로 넘어간다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3. </a:t>
            </a:r>
            <a:r>
              <a:rPr lang="ko-KR" altLang="en-US" sz="1800" dirty="0">
                <a:solidFill>
                  <a:schemeClr val="tx2"/>
                </a:solidFill>
              </a:rPr>
              <a:t>한 턴에서 </a:t>
            </a:r>
            <a:r>
              <a:rPr lang="en-US" altLang="ko-KR" sz="1800" dirty="0">
                <a:solidFill>
                  <a:schemeClr val="tx2"/>
                </a:solidFill>
              </a:rPr>
              <a:t>Hit</a:t>
            </a:r>
            <a:r>
              <a:rPr lang="ko-KR" altLang="en-US" sz="1800" dirty="0">
                <a:solidFill>
                  <a:schemeClr val="tx2"/>
                </a:solidFill>
              </a:rPr>
              <a:t>은 </a:t>
            </a:r>
            <a:r>
              <a:rPr lang="en-US" altLang="ko-KR" sz="1800" dirty="0">
                <a:solidFill>
                  <a:schemeClr val="tx2"/>
                </a:solidFill>
              </a:rPr>
              <a:t>2</a:t>
            </a:r>
            <a:r>
              <a:rPr lang="ko-KR" altLang="en-US" sz="1800" dirty="0">
                <a:solidFill>
                  <a:schemeClr val="tx2"/>
                </a:solidFill>
              </a:rPr>
              <a:t>번만 가능</a:t>
            </a:r>
            <a:r>
              <a:rPr lang="en-US" altLang="ko-KR" sz="1800" dirty="0">
                <a:solidFill>
                  <a:schemeClr val="tx2"/>
                </a:solidFill>
              </a:rPr>
              <a:t>, 2</a:t>
            </a:r>
            <a:r>
              <a:rPr lang="ko-KR" altLang="en-US" sz="1800" dirty="0">
                <a:solidFill>
                  <a:schemeClr val="tx2"/>
                </a:solidFill>
              </a:rPr>
              <a:t>번의 </a:t>
            </a:r>
            <a:r>
              <a:rPr lang="en-US" altLang="ko-KR" sz="1800" dirty="0">
                <a:solidFill>
                  <a:schemeClr val="tx2"/>
                </a:solidFill>
              </a:rPr>
              <a:t>Hit </a:t>
            </a:r>
            <a:r>
              <a:rPr lang="ko-KR" altLang="en-US" sz="1800" dirty="0">
                <a:solidFill>
                  <a:schemeClr val="tx2"/>
                </a:solidFill>
              </a:rPr>
              <a:t>이후에는 자동적으로 상대로 턴이 넘어간다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4. 0</a:t>
            </a:r>
            <a:r>
              <a:rPr lang="ko-KR" altLang="en-US" sz="1800" dirty="0">
                <a:solidFill>
                  <a:schemeClr val="tx2"/>
                </a:solidFill>
              </a:rPr>
              <a:t>을 입력하면 </a:t>
            </a:r>
            <a:r>
              <a:rPr lang="en-US" altLang="ko-KR" sz="1800" dirty="0">
                <a:solidFill>
                  <a:schemeClr val="tx2"/>
                </a:solidFill>
              </a:rPr>
              <a:t>Stay</a:t>
            </a:r>
            <a:r>
              <a:rPr lang="ko-KR" altLang="en-US" sz="1800" dirty="0">
                <a:solidFill>
                  <a:schemeClr val="tx2"/>
                </a:solidFill>
              </a:rPr>
              <a:t>로 인식하고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ko-KR" altLang="en-US" sz="1800" dirty="0">
                <a:solidFill>
                  <a:schemeClr val="tx2"/>
                </a:solidFill>
              </a:rPr>
              <a:t>상대방으로 턴을 넘긴다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5. PC</a:t>
            </a:r>
            <a:r>
              <a:rPr lang="ko-KR" altLang="en-US" sz="1800" dirty="0">
                <a:solidFill>
                  <a:schemeClr val="tx2"/>
                </a:solidFill>
              </a:rPr>
              <a:t>는 랜덤하게 </a:t>
            </a:r>
            <a:r>
              <a:rPr lang="en-US" altLang="ko-KR" sz="1800" dirty="0">
                <a:solidFill>
                  <a:schemeClr val="tx2"/>
                </a:solidFill>
              </a:rPr>
              <a:t>Hit / Stay</a:t>
            </a:r>
            <a:r>
              <a:rPr lang="ko-KR" altLang="en-US" sz="1800" dirty="0">
                <a:solidFill>
                  <a:schemeClr val="tx2"/>
                </a:solidFill>
              </a:rPr>
              <a:t>를 결정한다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6. PC</a:t>
            </a:r>
            <a:r>
              <a:rPr lang="ko-KR" altLang="en-US" sz="1800" dirty="0">
                <a:solidFill>
                  <a:schemeClr val="tx2"/>
                </a:solidFill>
              </a:rPr>
              <a:t>가 </a:t>
            </a:r>
            <a:r>
              <a:rPr lang="en-US" altLang="ko-KR" sz="1800" dirty="0">
                <a:solidFill>
                  <a:schemeClr val="tx2"/>
                </a:solidFill>
              </a:rPr>
              <a:t>30</a:t>
            </a:r>
            <a:r>
              <a:rPr lang="ko-KR" altLang="en-US" sz="1800" dirty="0">
                <a:solidFill>
                  <a:schemeClr val="tx2"/>
                </a:solidFill>
              </a:rPr>
              <a:t>번 카운터에서 </a:t>
            </a:r>
            <a:r>
              <a:rPr lang="en-US" altLang="ko-KR" sz="1800" dirty="0">
                <a:solidFill>
                  <a:schemeClr val="tx2"/>
                </a:solidFill>
              </a:rPr>
              <a:t>Hit / Stay</a:t>
            </a:r>
            <a:r>
              <a:rPr lang="ko-KR" altLang="en-US" sz="1800" dirty="0">
                <a:solidFill>
                  <a:schemeClr val="tx2"/>
                </a:solidFill>
              </a:rPr>
              <a:t>를 결정 가능한 상황에서는 무조건 </a:t>
            </a:r>
            <a:r>
              <a:rPr lang="en-US" altLang="ko-KR" sz="1800" dirty="0">
                <a:solidFill>
                  <a:schemeClr val="tx2"/>
                </a:solidFill>
              </a:rPr>
              <a:t>Stay</a:t>
            </a:r>
            <a:r>
              <a:rPr lang="ko-KR" altLang="en-US" sz="1800" dirty="0">
                <a:solidFill>
                  <a:schemeClr val="tx2"/>
                </a:solidFill>
              </a:rPr>
              <a:t>를 선택한다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7. </a:t>
            </a:r>
            <a:r>
              <a:rPr lang="ko-KR" altLang="en-US" sz="1800" dirty="0">
                <a:solidFill>
                  <a:schemeClr val="tx2"/>
                </a:solidFill>
              </a:rPr>
              <a:t>먼저 </a:t>
            </a:r>
            <a:r>
              <a:rPr lang="en-US" altLang="ko-KR" sz="1800" dirty="0">
                <a:solidFill>
                  <a:schemeClr val="tx2"/>
                </a:solidFill>
              </a:rPr>
              <a:t>31</a:t>
            </a:r>
            <a:r>
              <a:rPr lang="ko-KR" altLang="en-US" sz="1800" dirty="0">
                <a:solidFill>
                  <a:schemeClr val="tx2"/>
                </a:solidFill>
              </a:rPr>
              <a:t>번 카운터를 만나는 쪽이 패배한다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Hint) random, try </a:t>
            </a:r>
            <a:r>
              <a:rPr lang="en-US" altLang="ko-KR" sz="1800" dirty="0" err="1">
                <a:solidFill>
                  <a:schemeClr val="tx2"/>
                </a:solidFill>
              </a:rPr>
              <a:t>exeception</a:t>
            </a:r>
            <a:endParaRPr lang="ko-KR" altLang="en-US" sz="1800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AE84A-3D31-42D5-84C3-F459DC1D3A34}"/>
              </a:ext>
            </a:extLst>
          </p:cNvPr>
          <p:cNvSpPr txBox="1"/>
          <p:nvPr/>
        </p:nvSpPr>
        <p:spPr>
          <a:xfrm>
            <a:off x="9910270" y="1072307"/>
            <a:ext cx="2042547" cy="51803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ex)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PC </a:t>
            </a:r>
            <a:r>
              <a:rPr lang="ko-KR" altLang="en-US" sz="1600" dirty="0">
                <a:solidFill>
                  <a:schemeClr val="tx2"/>
                </a:solidFill>
              </a:rPr>
              <a:t>선공</a:t>
            </a:r>
            <a:r>
              <a:rPr lang="en-US" altLang="ko-KR" sz="1600" dirty="0">
                <a:solidFill>
                  <a:schemeClr val="tx2"/>
                </a:solidFill>
              </a:rPr>
              <a:t>!!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1 : PC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2 : PC &gt;&gt;&gt;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3 : USER &gt;&gt;&gt;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4 : PC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5 : PC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6 : PC &gt;&gt;&gt; turn over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7 : USER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8 : USER &gt;&gt;&gt;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30 : USER 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31 : PC &gt;&gt; Finish!!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USER win!!</a:t>
            </a:r>
            <a:endParaRPr lang="ko-KR" altLang="en-US" sz="16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376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Front end vs Back end Joke by Peter Krumins on Dribbble">
            <a:extLst>
              <a:ext uri="{FF2B5EF4-FFF2-40B4-BE49-F238E27FC236}">
                <a16:creationId xmlns:a16="http://schemas.microsoft.com/office/drawing/2014/main" id="{4D760126-867B-4DE2-A42D-CC720624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866" y="1373874"/>
            <a:ext cx="5480335" cy="411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4633BC-3DDB-46D3-B6D1-C098D0857D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FD63E3E-50C4-44D2-AD02-E2AA2B6E9C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39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matplotlib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16F0C-7A18-4BC5-943A-5600D49C8EB3}"/>
              </a:ext>
            </a:extLst>
          </p:cNvPr>
          <p:cNvSpPr txBox="1"/>
          <p:nvPr/>
        </p:nvSpPr>
        <p:spPr>
          <a:xfrm>
            <a:off x="377101" y="857535"/>
            <a:ext cx="10876357" cy="7833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Matplotlib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데이터 가시화를 위한 그래프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플로팅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패키지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(Anaconda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에 기본 패키지로 내장되어 있음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User guide :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hlinkClick r:id="rId2"/>
              </a:rPr>
              <a:t>https://matplotlib.org/stable/tutorials/index.html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052587-656A-46C3-9746-1848B89B4D67}"/>
              </a:ext>
            </a:extLst>
          </p:cNvPr>
          <p:cNvSpPr/>
          <p:nvPr/>
        </p:nvSpPr>
        <p:spPr>
          <a:xfrm>
            <a:off x="784545" y="1840863"/>
            <a:ext cx="597337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from</a:t>
            </a:r>
            <a:r>
              <a:rPr lang="en-US" altLang="ko-KR" sz="1400" dirty="0"/>
              <a:t> matplotlib </a:t>
            </a: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pyplot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plt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데이터</a:t>
            </a:r>
          </a:p>
          <a:p>
            <a:r>
              <a:rPr lang="en-US" altLang="ko-KR" sz="1400" dirty="0"/>
              <a:t>x = [0, 1, 2, 3, 4, 5, 6]</a:t>
            </a:r>
          </a:p>
          <a:p>
            <a:r>
              <a:rPr lang="en-US" altLang="ko-KR" sz="1400" dirty="0"/>
              <a:t>y = [0, -1, 2, 3, 1, 1, 2]</a:t>
            </a:r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그래프 사이즈</a:t>
            </a:r>
          </a:p>
          <a:p>
            <a:r>
              <a:rPr lang="en-US" altLang="ko-KR" sz="1400" dirty="0" err="1"/>
              <a:t>plt.figure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figsize</a:t>
            </a:r>
            <a:r>
              <a:rPr lang="en-US" altLang="ko-KR" sz="1400" dirty="0"/>
              <a:t>=(8,4))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타이틀 표시</a:t>
            </a:r>
          </a:p>
          <a:p>
            <a:r>
              <a:rPr lang="en-US" altLang="ko-KR" sz="1400" dirty="0" err="1"/>
              <a:t>plt.title</a:t>
            </a:r>
            <a:r>
              <a:rPr lang="en-US" altLang="ko-KR" sz="1400" dirty="0"/>
              <a:t>('Test Plotting')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축 제목</a:t>
            </a:r>
          </a:p>
          <a:p>
            <a:r>
              <a:rPr lang="en-US" altLang="ko-KR" sz="1400" dirty="0" err="1"/>
              <a:t>plt.xlabel</a:t>
            </a:r>
            <a:r>
              <a:rPr lang="en-US" altLang="ko-KR" sz="1400" dirty="0"/>
              <a:t>('Time')</a:t>
            </a:r>
          </a:p>
          <a:p>
            <a:r>
              <a:rPr lang="en-US" altLang="ko-KR" sz="1400" dirty="0" err="1"/>
              <a:t>plt.ylabel</a:t>
            </a:r>
            <a:r>
              <a:rPr lang="en-US" altLang="ko-KR" sz="1400" dirty="0"/>
              <a:t>('Value')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축 범위</a:t>
            </a:r>
          </a:p>
          <a:p>
            <a:r>
              <a:rPr lang="en-US" altLang="ko-KR" sz="1400" dirty="0" err="1"/>
              <a:t>plt.xlim</a:t>
            </a:r>
            <a:r>
              <a:rPr lang="en-US" altLang="ko-KR" sz="1400" dirty="0"/>
              <a:t>([0, 6]) </a:t>
            </a:r>
            <a:r>
              <a:rPr lang="en-US" altLang="ko-KR" sz="1400" dirty="0">
                <a:solidFill>
                  <a:srgbClr val="00B050"/>
                </a:solidFill>
              </a:rPr>
              <a:t>     # X</a:t>
            </a:r>
            <a:r>
              <a:rPr lang="ko-KR" altLang="en-US" sz="1400" dirty="0">
                <a:solidFill>
                  <a:srgbClr val="00B050"/>
                </a:solidFill>
              </a:rPr>
              <a:t>축의 범위</a:t>
            </a:r>
            <a:r>
              <a:rPr lang="en-US" altLang="ko-KR" sz="1400" dirty="0">
                <a:solidFill>
                  <a:srgbClr val="00B050"/>
                </a:solidFill>
              </a:rPr>
              <a:t>: [</a:t>
            </a:r>
            <a:r>
              <a:rPr lang="en-US" altLang="ko-KR" sz="1400" dirty="0" err="1">
                <a:solidFill>
                  <a:srgbClr val="00B050"/>
                </a:solidFill>
              </a:rPr>
              <a:t>xmin</a:t>
            </a:r>
            <a:r>
              <a:rPr lang="en-US" altLang="ko-KR" sz="1400" dirty="0">
                <a:solidFill>
                  <a:srgbClr val="00B050"/>
                </a:solidFill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</a:rPr>
              <a:t>xmax</a:t>
            </a:r>
            <a:r>
              <a:rPr lang="en-US" altLang="ko-KR" sz="1400" dirty="0">
                <a:solidFill>
                  <a:srgbClr val="00B050"/>
                </a:solidFill>
              </a:rPr>
              <a:t>]</a:t>
            </a:r>
          </a:p>
          <a:p>
            <a:r>
              <a:rPr lang="en-US" altLang="ko-KR" sz="1400" dirty="0" err="1"/>
              <a:t>plt.ylim</a:t>
            </a:r>
            <a:r>
              <a:rPr lang="en-US" altLang="ko-KR" sz="1400" dirty="0"/>
              <a:t>([-3, 4])</a:t>
            </a:r>
            <a:r>
              <a:rPr lang="en-US" altLang="ko-KR" sz="1400" dirty="0">
                <a:solidFill>
                  <a:srgbClr val="00B050"/>
                </a:solidFill>
              </a:rPr>
              <a:t>     # Y</a:t>
            </a:r>
            <a:r>
              <a:rPr lang="ko-KR" altLang="en-US" sz="1400" dirty="0">
                <a:solidFill>
                  <a:srgbClr val="00B050"/>
                </a:solidFill>
              </a:rPr>
              <a:t>축의 범위</a:t>
            </a:r>
            <a:r>
              <a:rPr lang="en-US" altLang="ko-KR" sz="1400" dirty="0">
                <a:solidFill>
                  <a:srgbClr val="00B050"/>
                </a:solidFill>
              </a:rPr>
              <a:t>: [</a:t>
            </a:r>
            <a:r>
              <a:rPr lang="en-US" altLang="ko-KR" sz="1400" dirty="0" err="1">
                <a:solidFill>
                  <a:srgbClr val="00B050"/>
                </a:solidFill>
              </a:rPr>
              <a:t>ymin</a:t>
            </a:r>
            <a:r>
              <a:rPr lang="en-US" altLang="ko-KR" sz="1400" dirty="0">
                <a:solidFill>
                  <a:srgbClr val="00B050"/>
                </a:solidFill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</a:rPr>
              <a:t>ymax</a:t>
            </a:r>
            <a:r>
              <a:rPr lang="en-US" altLang="ko-KR" sz="1400" dirty="0">
                <a:solidFill>
                  <a:srgbClr val="00B050"/>
                </a:solidFill>
              </a:rPr>
              <a:t>]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400EBF-4A72-424B-A619-8A2B2EF4418A}"/>
              </a:ext>
            </a:extLst>
          </p:cNvPr>
          <p:cNvSpPr/>
          <p:nvPr/>
        </p:nvSpPr>
        <p:spPr>
          <a:xfrm>
            <a:off x="6016017" y="3322809"/>
            <a:ext cx="346296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그리드 표시</a:t>
            </a:r>
          </a:p>
          <a:p>
            <a:r>
              <a:rPr lang="en-US" altLang="ko-KR" sz="1400" dirty="0" err="1"/>
              <a:t>plt.grid</a:t>
            </a:r>
            <a:r>
              <a:rPr lang="en-US" altLang="ko-KR" sz="1400" dirty="0"/>
              <a:t>(True)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데이터 설정</a:t>
            </a:r>
          </a:p>
          <a:p>
            <a:r>
              <a:rPr lang="en-US" altLang="ko-KR" sz="1400" dirty="0" err="1"/>
              <a:t>plt.plot</a:t>
            </a:r>
            <a:r>
              <a:rPr lang="en-US" altLang="ko-KR" sz="1400" dirty="0"/>
              <a:t>(x, y, label='</a:t>
            </a:r>
            <a:r>
              <a:rPr lang="en-US" altLang="ko-KR" sz="1400" dirty="0" err="1"/>
              <a:t>test_data</a:t>
            </a:r>
            <a:r>
              <a:rPr lang="en-US" altLang="ko-KR" sz="1400" dirty="0"/>
              <a:t>')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범례 표시</a:t>
            </a:r>
          </a:p>
          <a:p>
            <a:r>
              <a:rPr lang="en-US" altLang="ko-KR" sz="1400" dirty="0" err="1"/>
              <a:t>plt.legend</a:t>
            </a:r>
            <a:r>
              <a:rPr lang="en-US" altLang="ko-KR" sz="1400" dirty="0"/>
              <a:t>()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그래프 그리기</a:t>
            </a:r>
          </a:p>
          <a:p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201846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Compile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6"/>
          <a:stretch/>
        </p:blipFill>
        <p:spPr>
          <a:xfrm>
            <a:off x="6207761" y="1177032"/>
            <a:ext cx="5212968" cy="46551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965" y="783889"/>
            <a:ext cx="4548600" cy="18612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09" y="2991496"/>
            <a:ext cx="4385480" cy="317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704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27F782CB-D081-4C9F-86C3-8059E4905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7"/>
          <a:stretch/>
        </p:blipFill>
        <p:spPr bwMode="auto">
          <a:xfrm>
            <a:off x="6612050" y="592121"/>
            <a:ext cx="3580084" cy="601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266A8A9-F2AE-40B8-9904-69B45322C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5" t="8648" r="26338" b="52738"/>
          <a:stretch/>
        </p:blipFill>
        <p:spPr bwMode="auto">
          <a:xfrm>
            <a:off x="798759" y="687653"/>
            <a:ext cx="4326277" cy="133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547AF23D-85FE-4B96-9C85-16E4153B1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18" b="17514"/>
          <a:stretch/>
        </p:blipFill>
        <p:spPr bwMode="auto">
          <a:xfrm>
            <a:off x="1344715" y="1902691"/>
            <a:ext cx="4004328" cy="470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726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</a:t>
            </a:r>
            <a:r>
              <a:rPr lang="ko-KR" altLang="en-US" dirty="0"/>
              <a:t> </a:t>
            </a:r>
            <a:r>
              <a:rPr lang="en-US" altLang="ko-KR" dirty="0"/>
              <a:t>parameter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3B3586-77CD-4863-B4F5-0082629ED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0" r="20081"/>
          <a:stretch/>
        </p:blipFill>
        <p:spPr bwMode="auto">
          <a:xfrm>
            <a:off x="333097" y="2911840"/>
            <a:ext cx="3469803" cy="365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C870765-C67B-488E-8D8D-C293B4CDF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t="65215" r="17863" b="4151"/>
          <a:stretch/>
        </p:blipFill>
        <p:spPr bwMode="auto">
          <a:xfrm>
            <a:off x="438363" y="1222148"/>
            <a:ext cx="3544848" cy="98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1C73BA4-4694-4254-BAE5-A996268F2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8" t="27073" r="25534" b="16491"/>
          <a:stretch/>
        </p:blipFill>
        <p:spPr bwMode="auto">
          <a:xfrm>
            <a:off x="4482190" y="1261496"/>
            <a:ext cx="3544848" cy="86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9DC27AE-E9F9-4930-90D7-4E5F476CFAE9}"/>
              </a:ext>
            </a:extLst>
          </p:cNvPr>
          <p:cNvGrpSpPr/>
          <p:nvPr/>
        </p:nvGrpSpPr>
        <p:grpSpPr>
          <a:xfrm>
            <a:off x="8769155" y="739044"/>
            <a:ext cx="3000990" cy="5816228"/>
            <a:chOff x="8578392" y="482186"/>
            <a:chExt cx="3000990" cy="5816228"/>
          </a:xfrm>
        </p:grpSpPr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368AC41A-44F9-4B14-8A10-4A88A18349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653" b="34785"/>
            <a:stretch/>
          </p:blipFill>
          <p:spPr bwMode="auto">
            <a:xfrm>
              <a:off x="8578392" y="482186"/>
              <a:ext cx="842699" cy="5816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8637BEF8-F966-40CF-967B-6E2C494ADC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1" r="37249" b="34785"/>
            <a:stretch/>
          </p:blipFill>
          <p:spPr bwMode="auto">
            <a:xfrm>
              <a:off x="9421091" y="482186"/>
              <a:ext cx="2158291" cy="5816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8" name="Picture 8">
            <a:extLst>
              <a:ext uri="{FF2B5EF4-FFF2-40B4-BE49-F238E27FC236}">
                <a16:creationId xmlns:a16="http://schemas.microsoft.com/office/drawing/2014/main" id="{6AC819F6-8B74-48F6-923F-552CE3571C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5" r="13298"/>
          <a:stretch/>
        </p:blipFill>
        <p:spPr bwMode="auto">
          <a:xfrm>
            <a:off x="4282880" y="2949772"/>
            <a:ext cx="4006295" cy="357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35DC70-092C-4593-ABB8-D86472D8FADA}"/>
              </a:ext>
            </a:extLst>
          </p:cNvPr>
          <p:cNvSpPr txBox="1"/>
          <p:nvPr/>
        </p:nvSpPr>
        <p:spPr>
          <a:xfrm>
            <a:off x="295807" y="806816"/>
            <a:ext cx="1710317" cy="4140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Line Color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49F60D-A678-4D24-A07E-0A8729C6952A}"/>
              </a:ext>
            </a:extLst>
          </p:cNvPr>
          <p:cNvSpPr txBox="1"/>
          <p:nvPr/>
        </p:nvSpPr>
        <p:spPr>
          <a:xfrm>
            <a:off x="4354269" y="806816"/>
            <a:ext cx="1710317" cy="4140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Line Marker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B8B83-6D82-4477-A60A-E8B857B2217E}"/>
              </a:ext>
            </a:extLst>
          </p:cNvPr>
          <p:cNvSpPr txBox="1"/>
          <p:nvPr/>
        </p:nvSpPr>
        <p:spPr>
          <a:xfrm>
            <a:off x="295806" y="2541756"/>
            <a:ext cx="1710317" cy="4140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Line Style</a:t>
            </a:r>
          </a:p>
        </p:txBody>
      </p:sp>
    </p:spTree>
    <p:extLst>
      <p:ext uri="{BB962C8B-B14F-4D97-AF65-F5344CB8AC3E}">
        <p14:creationId xmlns:p14="http://schemas.microsoft.com/office/powerpoint/2010/main" val="15101592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Runtime configuration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337BF49-447D-4002-A1F0-B70D79824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165" y="1334210"/>
            <a:ext cx="7415652" cy="325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8DBFE2-D3C2-482E-8A2D-E1992699928C}"/>
              </a:ext>
            </a:extLst>
          </p:cNvPr>
          <p:cNvSpPr txBox="1"/>
          <p:nvPr/>
        </p:nvSpPr>
        <p:spPr>
          <a:xfrm>
            <a:off x="371190" y="1056720"/>
            <a:ext cx="4734963" cy="3739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RC parameter setting</a:t>
            </a:r>
            <a:endParaRPr lang="ko-KR" altLang="en-US" sz="1600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plt.rcParams</a:t>
            </a:r>
            <a:r>
              <a:rPr lang="en-US" altLang="ko-KR" sz="1600" dirty="0"/>
              <a:t>[ </a:t>
            </a:r>
            <a:r>
              <a:rPr lang="en-US" altLang="ko-KR" sz="1600" i="1" dirty="0">
                <a:solidFill>
                  <a:srgbClr val="FF0000"/>
                </a:solidFill>
              </a:rPr>
              <a:t>‘</a:t>
            </a:r>
            <a:r>
              <a:rPr lang="en-US" altLang="ko-KR" sz="1600" i="1" dirty="0" err="1">
                <a:solidFill>
                  <a:srgbClr val="FF0000"/>
                </a:solidFill>
              </a:rPr>
              <a:t>Paremeter</a:t>
            </a:r>
            <a:r>
              <a:rPr lang="en-US" altLang="ko-KR" sz="1600" i="1" dirty="0">
                <a:solidFill>
                  <a:srgbClr val="FF0000"/>
                </a:solidFill>
              </a:rPr>
              <a:t> name’</a:t>
            </a:r>
            <a:r>
              <a:rPr lang="en-US" altLang="ko-KR" sz="1600" dirty="0"/>
              <a:t> ] = </a:t>
            </a:r>
            <a:r>
              <a:rPr lang="en-US" altLang="ko-KR" sz="1600" i="1" dirty="0">
                <a:solidFill>
                  <a:srgbClr val="FF0000"/>
                </a:solidFill>
              </a:rPr>
              <a:t>Value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Example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solidFill>
                  <a:srgbClr val="000000"/>
                </a:solidFill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figure.figsize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] = (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6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3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solidFill>
                  <a:srgbClr val="000000"/>
                </a:solidFill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font.size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] </a:t>
            </a:r>
            <a:r>
              <a:rPr lang="en-US" altLang="ko-KR" sz="1600" b="0" i="0" dirty="0">
                <a:effectLst/>
              </a:rPr>
              <a:t>=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lines.linewidth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] </a:t>
            </a:r>
            <a:r>
              <a:rPr lang="en-US" altLang="ko-KR" sz="1600" b="0" i="0" dirty="0">
                <a:effectLst/>
              </a:rPr>
              <a:t>=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 2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lines.color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] </a:t>
            </a:r>
            <a:r>
              <a:rPr lang="en-US" altLang="ko-KR" sz="1600" b="0" i="0" dirty="0">
                <a:effectLst/>
              </a:rPr>
              <a:t>=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 'r'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axes.grid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] </a:t>
            </a:r>
            <a:r>
              <a:rPr lang="en-US" altLang="ko-KR" sz="1600" b="0" i="0" dirty="0">
                <a:effectLst/>
              </a:rPr>
              <a:t>=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 True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</a:pPr>
            <a:endParaRPr lang="ko-KR" altLang="en-US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CBC092-F16D-4E8C-ACEC-26A8AF7E6DA3}"/>
              </a:ext>
            </a:extLst>
          </p:cNvPr>
          <p:cNvSpPr txBox="1"/>
          <p:nvPr/>
        </p:nvSpPr>
        <p:spPr>
          <a:xfrm>
            <a:off x="371190" y="5186719"/>
            <a:ext cx="10538236" cy="9680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Default Setting Value  :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   </a:t>
            </a:r>
            <a:r>
              <a:rPr lang="en-US" altLang="ko-KR" sz="1600" dirty="0">
                <a:solidFill>
                  <a:srgbClr val="00B050"/>
                </a:solidFill>
                <a:hlinkClick r:id="rId3"/>
              </a:rPr>
              <a:t>https://matplotlib.org/stable/tutorials/introductory/customizing.html#matplotlibrc-sample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</a:p>
          <a:p>
            <a:pPr algn="l">
              <a:lnSpc>
                <a:spcPct val="130000"/>
              </a:lnSpc>
            </a:pP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8405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Scatter plot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43B90-A38C-4ED9-9074-16B00529CE8B}"/>
              </a:ext>
            </a:extLst>
          </p:cNvPr>
          <p:cNvSpPr txBox="1"/>
          <p:nvPr/>
        </p:nvSpPr>
        <p:spPr>
          <a:xfrm>
            <a:off x="5525254" y="412930"/>
            <a:ext cx="6210677" cy="39465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</a:rPr>
              <a:t>matplotlib.pyplot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</a:rPr>
              <a:t>plt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</a:rPr>
              <a:t>numpy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>
                <a:solidFill>
                  <a:schemeClr val="tx2"/>
                </a:solidFill>
              </a:rPr>
              <a:t> np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chemeClr val="tx2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샘플 데이터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chemeClr val="tx2"/>
                </a:solidFill>
              </a:rPr>
              <a:t>np.random.seed</a:t>
            </a:r>
            <a:r>
              <a:rPr lang="en-US" altLang="ko-KR" sz="1400" dirty="0">
                <a:solidFill>
                  <a:schemeClr val="tx2"/>
                </a:solidFill>
              </a:rPr>
              <a:t>(1)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n = 50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x = </a:t>
            </a:r>
            <a:r>
              <a:rPr lang="en-US" altLang="ko-KR" sz="1400" dirty="0" err="1">
                <a:solidFill>
                  <a:schemeClr val="tx2"/>
                </a:solidFill>
              </a:rPr>
              <a:t>np.random.rand</a:t>
            </a:r>
            <a:r>
              <a:rPr lang="en-US" altLang="ko-KR" sz="1400" dirty="0">
                <a:solidFill>
                  <a:schemeClr val="tx2"/>
                </a:solidFill>
              </a:rPr>
              <a:t>(n)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y = </a:t>
            </a:r>
            <a:r>
              <a:rPr lang="en-US" altLang="ko-KR" sz="1400" dirty="0" err="1">
                <a:solidFill>
                  <a:schemeClr val="tx2"/>
                </a:solidFill>
              </a:rPr>
              <a:t>np.random.rand</a:t>
            </a:r>
            <a:r>
              <a:rPr lang="en-US" altLang="ko-KR" sz="1400" dirty="0">
                <a:solidFill>
                  <a:schemeClr val="tx2"/>
                </a:solidFill>
              </a:rPr>
              <a:t>(n)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area = (30 * </a:t>
            </a:r>
            <a:r>
              <a:rPr lang="en-US" altLang="ko-KR" sz="1400" dirty="0" err="1">
                <a:solidFill>
                  <a:schemeClr val="tx2"/>
                </a:solidFill>
              </a:rPr>
              <a:t>np.random.rand</a:t>
            </a:r>
            <a:r>
              <a:rPr lang="en-US" altLang="ko-KR" sz="1400" dirty="0">
                <a:solidFill>
                  <a:schemeClr val="tx2"/>
                </a:solidFill>
              </a:rPr>
              <a:t>(n))**2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colors = </a:t>
            </a:r>
            <a:r>
              <a:rPr lang="en-US" altLang="ko-KR" sz="1400" dirty="0" err="1">
                <a:solidFill>
                  <a:schemeClr val="tx2"/>
                </a:solidFill>
              </a:rPr>
              <a:t>np.random.rand</a:t>
            </a:r>
            <a:r>
              <a:rPr lang="en-US" altLang="ko-KR" sz="1400" dirty="0">
                <a:solidFill>
                  <a:schemeClr val="tx2"/>
                </a:solidFill>
              </a:rPr>
              <a:t>(n)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chemeClr val="tx2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Scatter plot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solidFill>
                  <a:schemeClr val="tx2"/>
                </a:solidFill>
              </a:rPr>
              <a:t>plt.scatter</a:t>
            </a:r>
            <a:r>
              <a:rPr lang="en-US" altLang="ko-KR" sz="1400" dirty="0">
                <a:solidFill>
                  <a:schemeClr val="tx2"/>
                </a:solidFill>
              </a:rPr>
              <a:t>(x, y, s=area, c=colors, alpha=0.5, </a:t>
            </a:r>
            <a:r>
              <a:rPr lang="en-US" altLang="ko-KR" sz="1400" dirty="0" err="1">
                <a:solidFill>
                  <a:schemeClr val="tx2"/>
                </a:solidFill>
              </a:rPr>
              <a:t>cmap</a:t>
            </a:r>
            <a:r>
              <a:rPr lang="en-US" altLang="ko-KR" sz="1400" dirty="0">
                <a:solidFill>
                  <a:schemeClr val="tx2"/>
                </a:solidFill>
              </a:rPr>
              <a:t>='Spectral')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chemeClr val="tx2"/>
                </a:solidFill>
              </a:rPr>
              <a:t>plt.colorbar</a:t>
            </a:r>
            <a:r>
              <a:rPr lang="en-US" altLang="ko-KR" sz="1400" dirty="0">
                <a:solidFill>
                  <a:schemeClr val="tx2"/>
                </a:solidFill>
              </a:rPr>
              <a:t>()    </a:t>
            </a:r>
            <a:r>
              <a:rPr lang="en-US" altLang="ko-KR" sz="1400" dirty="0">
                <a:solidFill>
                  <a:srgbClr val="00B050"/>
                </a:solidFill>
              </a:rPr>
              <a:t># color </a:t>
            </a:r>
            <a:r>
              <a:rPr lang="ko-KR" altLang="en-US" sz="1400" dirty="0">
                <a:solidFill>
                  <a:srgbClr val="00B050"/>
                </a:solidFill>
              </a:rPr>
              <a:t>범례 표시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chemeClr val="tx2"/>
                </a:solidFill>
              </a:rPr>
              <a:t>plt.show</a:t>
            </a:r>
            <a:r>
              <a:rPr lang="en-US" altLang="ko-KR" sz="1400" dirty="0">
                <a:solidFill>
                  <a:schemeClr val="tx2"/>
                </a:solidFill>
              </a:rPr>
              <a:t>()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4A3BA8-B626-45B1-9E4D-AEFD24D82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62" y="2375365"/>
            <a:ext cx="4536452" cy="38805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3D6A2D-A960-4916-AC4C-6D826A9AE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0" r="6829"/>
          <a:stretch/>
        </p:blipFill>
        <p:spPr>
          <a:xfrm>
            <a:off x="5535339" y="4598710"/>
            <a:ext cx="6417478" cy="19336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345CD2-C453-427E-830A-604D283046AF}"/>
              </a:ext>
            </a:extLst>
          </p:cNvPr>
          <p:cNvSpPr txBox="1"/>
          <p:nvPr/>
        </p:nvSpPr>
        <p:spPr>
          <a:xfrm>
            <a:off x="241300" y="990831"/>
            <a:ext cx="4620411" cy="1132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800" dirty="0" err="1">
                <a:solidFill>
                  <a:schemeClr val="tx2"/>
                </a:solidFill>
              </a:rPr>
              <a:t>plt.scatter</a:t>
            </a:r>
            <a:r>
              <a:rPr lang="en-US" altLang="ko-KR" sz="1800" dirty="0">
                <a:solidFill>
                  <a:schemeClr val="tx2"/>
                </a:solidFill>
              </a:rPr>
              <a:t> (</a:t>
            </a:r>
            <a:r>
              <a:rPr lang="en-US" altLang="ko-KR" sz="1800" dirty="0" err="1">
                <a:solidFill>
                  <a:schemeClr val="tx2"/>
                </a:solidFill>
              </a:rPr>
              <a:t>x_data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en-US" altLang="ko-KR" sz="1800" dirty="0" err="1">
                <a:solidFill>
                  <a:schemeClr val="tx2"/>
                </a:solidFill>
              </a:rPr>
              <a:t>y_data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</a:rPr>
              <a:t>                  </a:t>
            </a:r>
            <a:r>
              <a:rPr lang="en-US" altLang="ko-KR" sz="1800" dirty="0">
                <a:solidFill>
                  <a:schemeClr val="tx2"/>
                </a:solidFill>
              </a:rPr>
              <a:t>s=</a:t>
            </a:r>
            <a:r>
              <a:rPr lang="ko-KR" altLang="en-US" dirty="0">
                <a:solidFill>
                  <a:schemeClr val="tx2"/>
                </a:solidFill>
              </a:rPr>
              <a:t>넓이 데이터</a:t>
            </a:r>
            <a:r>
              <a:rPr lang="en-US" altLang="ko-KR" sz="1800" dirty="0">
                <a:solidFill>
                  <a:schemeClr val="tx2"/>
                </a:solidFill>
              </a:rPr>
              <a:t>, c=</a:t>
            </a:r>
            <a:r>
              <a:rPr lang="ko-KR" altLang="en-US" dirty="0">
                <a:solidFill>
                  <a:schemeClr val="tx2"/>
                </a:solidFill>
              </a:rPr>
              <a:t>색상 데이터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</a:rPr>
              <a:t>                  </a:t>
            </a:r>
            <a:r>
              <a:rPr lang="en-US" altLang="ko-KR" sz="1800" dirty="0">
                <a:solidFill>
                  <a:schemeClr val="tx2"/>
                </a:solidFill>
              </a:rPr>
              <a:t>alpha=</a:t>
            </a:r>
            <a:r>
              <a:rPr lang="ko-KR" altLang="en-US" dirty="0">
                <a:solidFill>
                  <a:schemeClr val="tx2"/>
                </a:solidFill>
              </a:rPr>
              <a:t>투명도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en-US" altLang="ko-KR" sz="1800" dirty="0" err="1">
                <a:solidFill>
                  <a:schemeClr val="tx2"/>
                </a:solidFill>
              </a:rPr>
              <a:t>cmap</a:t>
            </a:r>
            <a:r>
              <a:rPr lang="en-US" altLang="ko-KR" dirty="0">
                <a:solidFill>
                  <a:schemeClr val="tx2"/>
                </a:solidFill>
              </a:rPr>
              <a:t>=</a:t>
            </a:r>
            <a:r>
              <a:rPr lang="ko-KR" altLang="en-US" dirty="0" err="1">
                <a:solidFill>
                  <a:schemeClr val="tx2"/>
                </a:solidFill>
              </a:rPr>
              <a:t>색상맵</a:t>
            </a:r>
            <a:r>
              <a:rPr lang="en-US" altLang="ko-KR" sz="1800" dirty="0">
                <a:solidFill>
                  <a:schemeClr val="tx2"/>
                </a:solidFill>
              </a:rPr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9A6B76-E3EA-46E5-8946-64F18CFBDE23}"/>
              </a:ext>
            </a:extLst>
          </p:cNvPr>
          <p:cNvSpPr txBox="1"/>
          <p:nvPr/>
        </p:nvSpPr>
        <p:spPr>
          <a:xfrm>
            <a:off x="5611784" y="6378635"/>
            <a:ext cx="4136069" cy="307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2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https://matplotlib.org/stable/tutorials/colors/colormaps.html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1428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Pie chart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2EE28-1141-4183-8E34-5EA187C16CC7}"/>
              </a:ext>
            </a:extLst>
          </p:cNvPr>
          <p:cNvSpPr txBox="1"/>
          <p:nvPr/>
        </p:nvSpPr>
        <p:spPr>
          <a:xfrm>
            <a:off x="6016017" y="563125"/>
            <a:ext cx="4785284" cy="5820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  <a:r>
              <a:rPr lang="en-US" altLang="ko-KR" sz="1600" dirty="0" err="1">
                <a:solidFill>
                  <a:schemeClr val="tx2"/>
                </a:solidFill>
              </a:rPr>
              <a:t>matplotlib.pyplot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as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  <a:r>
              <a:rPr lang="en-US" altLang="ko-KR" sz="1600" dirty="0" err="1">
                <a:solidFill>
                  <a:schemeClr val="tx2"/>
                </a:solidFill>
              </a:rPr>
              <a:t>plt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endParaRPr lang="en-US" altLang="ko-KR" sz="16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sample data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ratio = [35, 30, 15, 10]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labels = ['</a:t>
            </a:r>
            <a:r>
              <a:rPr lang="en-US" altLang="ko-KR" sz="1600" dirty="0" err="1">
                <a:solidFill>
                  <a:schemeClr val="tx2"/>
                </a:solidFill>
              </a:rPr>
              <a:t>Oh_my_girl</a:t>
            </a:r>
            <a:r>
              <a:rPr lang="en-US" altLang="ko-KR" sz="1600" dirty="0">
                <a:solidFill>
                  <a:schemeClr val="tx2"/>
                </a:solidFill>
              </a:rPr>
              <a:t>', '</a:t>
            </a:r>
            <a:r>
              <a:rPr lang="en-US" altLang="ko-KR" sz="1600" dirty="0" err="1">
                <a:solidFill>
                  <a:schemeClr val="tx2"/>
                </a:solidFill>
              </a:rPr>
              <a:t>Black_pink</a:t>
            </a:r>
            <a:r>
              <a:rPr lang="en-US" altLang="ko-KR" sz="1600" dirty="0">
                <a:solidFill>
                  <a:schemeClr val="tx2"/>
                </a:solidFill>
              </a:rPr>
              <a:t>', 'ITZY', '</a:t>
            </a:r>
            <a:r>
              <a:rPr lang="en-US" altLang="ko-KR" sz="1600" dirty="0" err="1">
                <a:solidFill>
                  <a:schemeClr val="tx2"/>
                </a:solidFill>
              </a:rPr>
              <a:t>Aespa</a:t>
            </a:r>
            <a:r>
              <a:rPr lang="en-US" altLang="ko-KR" sz="1600" dirty="0">
                <a:solidFill>
                  <a:schemeClr val="tx2"/>
                </a:solidFill>
              </a:rPr>
              <a:t>']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explode = [0.05, 0.05, 0.05, 0.2]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colors = ['red', 'orange', 'yellow', 'purple']</a:t>
            </a:r>
          </a:p>
          <a:p>
            <a:pPr algn="l">
              <a:lnSpc>
                <a:spcPct val="130000"/>
              </a:lnSpc>
            </a:pPr>
            <a:endParaRPr lang="en-US" altLang="ko-KR" sz="16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pie chart</a:t>
            </a:r>
          </a:p>
          <a:p>
            <a:pPr algn="l">
              <a:lnSpc>
                <a:spcPct val="130000"/>
              </a:lnSpc>
            </a:pPr>
            <a:r>
              <a:rPr lang="en-US" altLang="ko-KR" sz="1600" b="1" dirty="0" err="1">
                <a:solidFill>
                  <a:schemeClr val="tx2"/>
                </a:solidFill>
              </a:rPr>
              <a:t>plt.pie</a:t>
            </a:r>
            <a:r>
              <a:rPr lang="en-US" altLang="ko-KR" sz="1600" dirty="0">
                <a:solidFill>
                  <a:schemeClr val="tx2"/>
                </a:solidFill>
              </a:rPr>
              <a:t>(ratio, 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데이터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labels=labels, 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데이터 라벨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 err="1">
                <a:solidFill>
                  <a:schemeClr val="tx2"/>
                </a:solidFill>
              </a:rPr>
              <a:t>autopct</a:t>
            </a:r>
            <a:r>
              <a:rPr lang="en-US" altLang="ko-KR" sz="1600" dirty="0">
                <a:solidFill>
                  <a:schemeClr val="tx2"/>
                </a:solidFill>
              </a:rPr>
              <a:t>='%.1f%%’,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숫자 형식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 err="1">
                <a:solidFill>
                  <a:schemeClr val="tx2"/>
                </a:solidFill>
              </a:rPr>
              <a:t>startangle</a:t>
            </a:r>
            <a:r>
              <a:rPr lang="en-US" altLang="ko-KR" sz="1600" dirty="0">
                <a:solidFill>
                  <a:schemeClr val="tx2"/>
                </a:solidFill>
              </a:rPr>
              <a:t>=90,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그래프 시작 위치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</a:p>
          <a:p>
            <a:pPr marL="534988" algn="l">
              <a:lnSpc>
                <a:spcPct val="130000"/>
              </a:lnSpc>
            </a:pPr>
            <a:r>
              <a:rPr lang="en-US" altLang="ko-KR" sz="1600" dirty="0" err="1">
                <a:solidFill>
                  <a:schemeClr val="tx2"/>
                </a:solidFill>
              </a:rPr>
              <a:t>counterclock</a:t>
            </a:r>
            <a:r>
              <a:rPr lang="en-US" altLang="ko-KR" sz="1600" dirty="0">
                <a:solidFill>
                  <a:schemeClr val="tx2"/>
                </a:solidFill>
              </a:rPr>
              <a:t>=False,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그래프 방향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explode=explode,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파이 분리 정도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shadow=True,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그림자 설정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colors=colors)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색상 설정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 err="1">
                <a:solidFill>
                  <a:schemeClr val="tx2"/>
                </a:solidFill>
              </a:rPr>
              <a:t>plt.show</a:t>
            </a:r>
            <a:r>
              <a:rPr lang="en-US" altLang="ko-KR" sz="1600" dirty="0">
                <a:solidFill>
                  <a:schemeClr val="tx2"/>
                </a:solidFill>
              </a:rPr>
              <a:t>()</a:t>
            </a:r>
            <a:endParaRPr lang="ko-KR" altLang="en-US" sz="1600" dirty="0" err="1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19B5D5-F69C-4619-BC9D-B7B66F19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29" y="1256145"/>
            <a:ext cx="4976525" cy="447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056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Sub plot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C164EA-68A6-4F1D-AC71-32584E953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2" r="9373"/>
          <a:stretch/>
        </p:blipFill>
        <p:spPr bwMode="auto">
          <a:xfrm>
            <a:off x="160017" y="1245602"/>
            <a:ext cx="5251138" cy="218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0E394F-4A6B-449A-A8E1-C6435EA64906}"/>
              </a:ext>
            </a:extLst>
          </p:cNvPr>
          <p:cNvSpPr/>
          <p:nvPr/>
        </p:nvSpPr>
        <p:spPr>
          <a:xfrm>
            <a:off x="6249207" y="566465"/>
            <a:ext cx="5703610" cy="601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from</a:t>
            </a:r>
            <a:r>
              <a:rPr lang="en-US" altLang="ko-KR" sz="1300" dirty="0"/>
              <a:t> matplotlib import </a:t>
            </a:r>
            <a:r>
              <a:rPr lang="en-US" altLang="ko-KR" sz="1300" dirty="0" err="1"/>
              <a:t>pyplot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plt</a:t>
            </a:r>
            <a:endParaRPr lang="en-US" altLang="ko-KR" sz="1300" dirty="0"/>
          </a:p>
          <a:p>
            <a:pPr>
              <a:lnSpc>
                <a:spcPct val="110000"/>
              </a:lnSpc>
            </a:pPr>
            <a:endParaRPr lang="en-US" altLang="ko-KR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</a:t>
            </a:r>
          </a:p>
          <a:p>
            <a:pPr>
              <a:lnSpc>
                <a:spcPct val="110000"/>
              </a:lnSpc>
            </a:pPr>
            <a:r>
              <a:rPr lang="en-US" altLang="ko-KR" sz="1300" dirty="0"/>
              <a:t>x = [0, 1, 2, 3, 4, 5, 6]</a:t>
            </a:r>
          </a:p>
          <a:p>
            <a:pPr>
              <a:lnSpc>
                <a:spcPct val="110000"/>
              </a:lnSpc>
            </a:pPr>
            <a:r>
              <a:rPr lang="en-US" altLang="ko-KR" sz="1300" dirty="0"/>
              <a:t>y = [0, -1, 2, 3, 1, 1, 2]</a:t>
            </a:r>
          </a:p>
          <a:p>
            <a:pPr>
              <a:lnSpc>
                <a:spcPct val="110000"/>
              </a:lnSpc>
            </a:pPr>
            <a:endParaRPr lang="en-US" altLang="ko-KR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사이즈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plt.figure</a:t>
            </a:r>
            <a:r>
              <a:rPr lang="en-US" altLang="ko-KR" sz="1300" dirty="0"/>
              <a:t>(</a:t>
            </a:r>
            <a:r>
              <a:rPr lang="en-US" altLang="ko-KR" sz="1300" dirty="0" err="1"/>
              <a:t>figsize</a:t>
            </a:r>
            <a:r>
              <a:rPr lang="en-US" altLang="ko-KR" sz="1300" dirty="0"/>
              <a:t>=(6,8))</a:t>
            </a:r>
          </a:p>
          <a:p>
            <a:pPr>
              <a:lnSpc>
                <a:spcPct val="110000"/>
              </a:lnSpc>
            </a:pPr>
            <a:endParaRPr lang="en-US" altLang="ko-KR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</a:t>
            </a:r>
            <a:r>
              <a:rPr lang="en-US" altLang="ko-KR" sz="1300" dirty="0">
                <a:solidFill>
                  <a:srgbClr val="00B050"/>
                </a:solidFill>
              </a:rPr>
              <a:t>#1</a:t>
            </a:r>
          </a:p>
          <a:p>
            <a:pPr>
              <a:lnSpc>
                <a:spcPct val="110000"/>
              </a:lnSpc>
            </a:pPr>
            <a:r>
              <a:rPr lang="en-US" altLang="ko-KR" sz="1300" dirty="0"/>
              <a:t>ax1 = </a:t>
            </a:r>
            <a:r>
              <a:rPr lang="en-US" altLang="ko-KR" sz="1300" dirty="0" err="1"/>
              <a:t>plt.subplot</a:t>
            </a:r>
            <a:r>
              <a:rPr lang="en-US" altLang="ko-KR" sz="1300" dirty="0"/>
              <a:t>(2,1,1)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plt.plot</a:t>
            </a:r>
            <a:r>
              <a:rPr lang="en-US" altLang="ko-KR" sz="1300" dirty="0"/>
              <a:t>(x, y, label='simple', color='blue', </a:t>
            </a:r>
            <a:r>
              <a:rPr lang="en-US" altLang="ko-KR" sz="1300" dirty="0" err="1"/>
              <a:t>linestyle</a:t>
            </a:r>
            <a:r>
              <a:rPr lang="en-US" altLang="ko-KR" sz="1300" dirty="0"/>
              <a:t>='solid', marker='o')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plt.xlabel</a:t>
            </a:r>
            <a:r>
              <a:rPr lang="en-US" altLang="ko-KR" sz="1300" dirty="0"/>
              <a:t>('Time')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plt.ylabel</a:t>
            </a:r>
            <a:r>
              <a:rPr lang="en-US" altLang="ko-KR" sz="1300" dirty="0"/>
              <a:t>('Value')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plt.axis</a:t>
            </a:r>
            <a:r>
              <a:rPr lang="en-US" altLang="ko-KR" sz="1300" dirty="0"/>
              <a:t>((0, 7, -2, 4))        </a:t>
            </a:r>
            <a:r>
              <a:rPr lang="en-US" altLang="ko-KR" sz="1300" dirty="0">
                <a:solidFill>
                  <a:srgbClr val="00B050"/>
                </a:solidFill>
              </a:rPr>
              <a:t>#</a:t>
            </a:r>
            <a:r>
              <a:rPr lang="ko-KR" altLang="en-US" sz="1300" dirty="0">
                <a:solidFill>
                  <a:srgbClr val="00B050"/>
                </a:solidFill>
              </a:rPr>
              <a:t>축의 범위 </a:t>
            </a:r>
            <a:r>
              <a:rPr lang="en-US" altLang="ko-KR" sz="1300" dirty="0">
                <a:solidFill>
                  <a:srgbClr val="00B050"/>
                </a:solidFill>
              </a:rPr>
              <a:t>: (</a:t>
            </a:r>
            <a:r>
              <a:rPr lang="en-US" altLang="ko-KR" sz="1300" dirty="0" err="1">
                <a:solidFill>
                  <a:srgbClr val="00B050"/>
                </a:solidFill>
              </a:rPr>
              <a:t>xmin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xmax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ymax</a:t>
            </a:r>
            <a:r>
              <a:rPr lang="en-US" altLang="ko-KR" sz="13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plt.legend</a:t>
            </a:r>
            <a:r>
              <a:rPr lang="en-US" altLang="ko-KR" sz="1300" dirty="0"/>
              <a:t>()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범례 표시</a:t>
            </a:r>
          </a:p>
          <a:p>
            <a:pPr>
              <a:lnSpc>
                <a:spcPct val="110000"/>
              </a:lnSpc>
            </a:pPr>
            <a:endParaRPr lang="ko-KR" altLang="en-US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</a:t>
            </a:r>
            <a:r>
              <a:rPr lang="en-US" altLang="ko-KR" sz="1300" dirty="0">
                <a:solidFill>
                  <a:srgbClr val="00B050"/>
                </a:solidFill>
              </a:rPr>
              <a:t>#2</a:t>
            </a:r>
          </a:p>
          <a:p>
            <a:pPr>
              <a:lnSpc>
                <a:spcPct val="110000"/>
              </a:lnSpc>
            </a:pPr>
            <a:r>
              <a:rPr lang="en-US" altLang="ko-KR" sz="1300" dirty="0"/>
              <a:t>ax2 = </a:t>
            </a:r>
            <a:r>
              <a:rPr lang="en-US" altLang="ko-KR" sz="1300" dirty="0" err="1"/>
              <a:t>plt.subplot</a:t>
            </a:r>
            <a:r>
              <a:rPr lang="en-US" altLang="ko-KR" sz="1300" dirty="0"/>
              <a:t>(2,1,2, </a:t>
            </a:r>
            <a:r>
              <a:rPr lang="en-US" altLang="ko-KR" sz="1300" dirty="0" err="1"/>
              <a:t>sharex</a:t>
            </a:r>
            <a:r>
              <a:rPr lang="en-US" altLang="ko-KR" sz="1300" dirty="0"/>
              <a:t>=ax1, </a:t>
            </a:r>
            <a:r>
              <a:rPr lang="en-US" altLang="ko-KR" sz="1300" dirty="0" err="1"/>
              <a:t>sharey</a:t>
            </a:r>
            <a:r>
              <a:rPr lang="en-US" altLang="ko-KR" sz="1300" dirty="0"/>
              <a:t>=ax1)      </a:t>
            </a:r>
            <a:r>
              <a:rPr lang="en-US" altLang="ko-KR" sz="1300" dirty="0">
                <a:solidFill>
                  <a:srgbClr val="00B050"/>
                </a:solidFill>
              </a:rPr>
              <a:t># ax1</a:t>
            </a:r>
            <a:r>
              <a:rPr lang="ko-KR" altLang="en-US" sz="1300" dirty="0">
                <a:solidFill>
                  <a:srgbClr val="00B050"/>
                </a:solidFill>
              </a:rPr>
              <a:t>과 </a:t>
            </a:r>
            <a:r>
              <a:rPr lang="en-US" altLang="ko-KR" sz="1300" dirty="0">
                <a:solidFill>
                  <a:srgbClr val="00B050"/>
                </a:solidFill>
              </a:rPr>
              <a:t>x, y</a:t>
            </a:r>
            <a:r>
              <a:rPr lang="ko-KR" altLang="en-US" sz="1300" dirty="0">
                <a:solidFill>
                  <a:srgbClr val="00B050"/>
                </a:solidFill>
              </a:rPr>
              <a:t>축 공유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plt.bar</a:t>
            </a:r>
            <a:r>
              <a:rPr lang="en-US" altLang="ko-KR" sz="1300" dirty="0"/>
              <a:t>(x, y, label='simple', color='blue', width=0.25)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plt.grid</a:t>
            </a:r>
            <a:r>
              <a:rPr lang="en-US" altLang="ko-KR" sz="1300" dirty="0"/>
              <a:t>(True)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그리드 표시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plt.legend</a:t>
            </a:r>
            <a:r>
              <a:rPr lang="en-US" altLang="ko-KR" sz="1300" dirty="0"/>
              <a:t>()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범례 표시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10000"/>
              </a:lnSpc>
            </a:pPr>
            <a:endParaRPr lang="en-US" altLang="ko-KR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그리기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plt.tight_layout</a:t>
            </a:r>
            <a:r>
              <a:rPr lang="en-US" altLang="ko-KR" sz="1300" dirty="0"/>
              <a:t>()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레이아웃 채우기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plt.show</a:t>
            </a:r>
            <a:r>
              <a:rPr lang="en-US" altLang="ko-KR" sz="1300" dirty="0"/>
              <a:t>()</a:t>
            </a:r>
          </a:p>
        </p:txBody>
      </p:sp>
      <p:pic>
        <p:nvPicPr>
          <p:cNvPr id="7173" name="Picture 5">
            <a:extLst>
              <a:ext uri="{FF2B5EF4-FFF2-40B4-BE49-F238E27FC236}">
                <a16:creationId xmlns:a16="http://schemas.microsoft.com/office/drawing/2014/main" id="{BFD04060-C2EB-46EB-89DB-758ED376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4080191"/>
            <a:ext cx="5163870" cy="193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049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Multitype plotting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179EF5-C00E-45A0-BBCD-34BB5BF95D66}"/>
              </a:ext>
            </a:extLst>
          </p:cNvPr>
          <p:cNvSpPr/>
          <p:nvPr/>
        </p:nvSpPr>
        <p:spPr>
          <a:xfrm>
            <a:off x="5944984" y="639964"/>
            <a:ext cx="2266510" cy="1990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from</a:t>
            </a:r>
            <a:r>
              <a:rPr lang="en-US" altLang="ko-KR" sz="1300" dirty="0"/>
              <a:t> matplotlib </a:t>
            </a: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pyplot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plt</a:t>
            </a: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numpy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/>
              <a:t> np</a:t>
            </a:r>
          </a:p>
          <a:p>
            <a:pPr>
              <a:lnSpc>
                <a:spcPct val="120000"/>
              </a:lnSpc>
            </a:pP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Bar</a:t>
            </a:r>
            <a:r>
              <a:rPr lang="ko-KR" altLang="en-US" sz="1300" dirty="0">
                <a:solidFill>
                  <a:srgbClr val="00B050"/>
                </a:solidFill>
              </a:rPr>
              <a:t> 데이터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x = [0, 1, 2, 3, 4, 5, 6]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y = [0, -1, 2, 3, 1, 1, 2]</a:t>
            </a:r>
          </a:p>
          <a:p>
            <a:pPr>
              <a:lnSpc>
                <a:spcPct val="120000"/>
              </a:lnSpc>
            </a:pPr>
            <a:endParaRPr lang="en-US" altLang="ko-KR" sz="13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084C05-5C7F-46EE-96A1-6A75FB97751D}"/>
              </a:ext>
            </a:extLst>
          </p:cNvPr>
          <p:cNvSpPr/>
          <p:nvPr/>
        </p:nvSpPr>
        <p:spPr>
          <a:xfrm>
            <a:off x="5944984" y="2630765"/>
            <a:ext cx="5700665" cy="3856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Bar</a:t>
            </a:r>
            <a:r>
              <a:rPr lang="ko-KR" altLang="en-US" sz="1300" dirty="0">
                <a:solidFill>
                  <a:srgbClr val="00B050"/>
                </a:solidFill>
              </a:rPr>
              <a:t>형 그래프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fig, ax1 = </a:t>
            </a:r>
            <a:r>
              <a:rPr lang="en-US" altLang="ko-KR" sz="1300" dirty="0" err="1"/>
              <a:t>plt.subplots</a:t>
            </a:r>
            <a:r>
              <a:rPr lang="en-US" altLang="ko-KR" sz="1300" dirty="0"/>
              <a:t>()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ax1.set_xlabel('X-Axis')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ax1.set_ylabel('Bar Y-Axis')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ax1.axis((0, 6, -2, 4))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축의 범위 </a:t>
            </a:r>
            <a:r>
              <a:rPr lang="en-US" altLang="ko-KR" sz="1300" dirty="0">
                <a:solidFill>
                  <a:srgbClr val="00B050"/>
                </a:solidFill>
              </a:rPr>
              <a:t>: (</a:t>
            </a:r>
            <a:r>
              <a:rPr lang="en-US" altLang="ko-KR" sz="1300" dirty="0" err="1">
                <a:solidFill>
                  <a:srgbClr val="00B050"/>
                </a:solidFill>
              </a:rPr>
              <a:t>xmin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xmax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ymax</a:t>
            </a:r>
            <a:r>
              <a:rPr lang="en-US" altLang="ko-KR" sz="13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bar = ax1.bar(x, y, label='Bar Data', color='blue', width=0.25)</a:t>
            </a:r>
          </a:p>
          <a:p>
            <a:pPr>
              <a:lnSpc>
                <a:spcPct val="120000"/>
              </a:lnSpc>
            </a:pP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Line</a:t>
            </a:r>
            <a:r>
              <a:rPr lang="ko-KR" altLang="en-US" sz="1300" dirty="0">
                <a:solidFill>
                  <a:srgbClr val="00B050"/>
                </a:solidFill>
              </a:rPr>
              <a:t>형 그래프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ax2 = ax1.twinx()   	</a:t>
            </a:r>
            <a:r>
              <a:rPr lang="en-US" altLang="ko-KR" sz="1300" dirty="0">
                <a:solidFill>
                  <a:srgbClr val="00B050"/>
                </a:solidFill>
              </a:rPr>
              <a:t># X</a:t>
            </a:r>
            <a:r>
              <a:rPr lang="ko-KR" altLang="en-US" sz="1300" dirty="0">
                <a:solidFill>
                  <a:srgbClr val="00B050"/>
                </a:solidFill>
              </a:rPr>
              <a:t>축 공유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ax2.set_ylabel('Line Y-Axis')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ax2.axis((0, 6, -2, 2))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축의 범위 </a:t>
            </a:r>
            <a:r>
              <a:rPr lang="en-US" altLang="ko-KR" sz="1300" dirty="0">
                <a:solidFill>
                  <a:srgbClr val="00B050"/>
                </a:solidFill>
              </a:rPr>
              <a:t>: (</a:t>
            </a:r>
            <a:r>
              <a:rPr lang="en-US" altLang="ko-KR" sz="1300" dirty="0" err="1">
                <a:solidFill>
                  <a:srgbClr val="00B050"/>
                </a:solidFill>
              </a:rPr>
              <a:t>xmin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xmax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ymax</a:t>
            </a:r>
            <a:r>
              <a:rPr lang="en-US" altLang="ko-KR" sz="13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line = ax2.plot(t, </a:t>
            </a:r>
            <a:r>
              <a:rPr lang="en-US" altLang="ko-KR" sz="1300" dirty="0" err="1"/>
              <a:t>sin_t</a:t>
            </a:r>
            <a:r>
              <a:rPr lang="en-US" altLang="ko-KR" sz="1300" dirty="0"/>
              <a:t>, label='Line Data', color='red', </a:t>
            </a:r>
            <a:r>
              <a:rPr lang="en-US" altLang="ko-KR" sz="1300" dirty="0" err="1"/>
              <a:t>linestyle</a:t>
            </a:r>
            <a:r>
              <a:rPr lang="en-US" altLang="ko-KR" sz="1300" dirty="0"/>
              <a:t>=(0,(5,5)))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	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그리기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plt.grid</a:t>
            </a:r>
            <a:r>
              <a:rPr lang="en-US" altLang="ko-KR" sz="1300" dirty="0"/>
              <a:t>(True) 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plt.show</a:t>
            </a:r>
            <a:r>
              <a:rPr lang="en-US" altLang="ko-KR" sz="1300" dirty="0"/>
              <a:t>()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F5F28D-3F98-4662-96E6-1D96B2CE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7" y="1646924"/>
            <a:ext cx="5288570" cy="38083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30D6623-E28B-4720-A6CB-B8571E3998F3}"/>
              </a:ext>
            </a:extLst>
          </p:cNvPr>
          <p:cNvSpPr/>
          <p:nvPr/>
        </p:nvSpPr>
        <p:spPr>
          <a:xfrm>
            <a:off x="9555435" y="573900"/>
            <a:ext cx="2266510" cy="1990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Line</a:t>
            </a:r>
            <a:r>
              <a:rPr lang="ko-KR" altLang="en-US" sz="1300" dirty="0">
                <a:solidFill>
                  <a:srgbClr val="00B050"/>
                </a:solidFill>
              </a:rPr>
              <a:t> 데이터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start = 0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end = 2 * </a:t>
            </a:r>
            <a:r>
              <a:rPr lang="en-US" altLang="ko-KR" sz="1300" dirty="0" err="1"/>
              <a:t>np.pi</a:t>
            </a: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/>
              <a:t>dx = 1000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t = </a:t>
            </a:r>
            <a:r>
              <a:rPr lang="en-US" altLang="ko-KR" sz="1300" dirty="0" err="1"/>
              <a:t>np.linspace</a:t>
            </a:r>
            <a:r>
              <a:rPr lang="en-US" altLang="ko-KR" sz="1300" dirty="0"/>
              <a:t>(start, end, dx)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/>
              <a:t>sin_t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np.sin</a:t>
            </a:r>
            <a:r>
              <a:rPr lang="en-US" altLang="ko-KR" sz="1300" dirty="0"/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2065251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CA2144-7CA6-46E0-87DC-853A3D5679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6D16CF-0B80-42F6-A279-E7E45602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602F69-1EC9-4EA8-B025-BB4FD598B591}"/>
              </a:ext>
            </a:extLst>
          </p:cNvPr>
          <p:cNvSpPr/>
          <p:nvPr/>
        </p:nvSpPr>
        <p:spPr>
          <a:xfrm>
            <a:off x="554469" y="981428"/>
            <a:ext cx="10993215" cy="7833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첨부의 두 개의  엑셀 데이터 파일의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‘close’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열의 데이터를 이용하여 각각의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Y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축을 가지는 그래프를 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그리시오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파일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 K.xlsx, S.xlsx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7B9C11-B92C-4B18-BCDA-B71A74F89BFB}"/>
              </a:ext>
            </a:extLst>
          </p:cNvPr>
          <p:cNvSpPr/>
          <p:nvPr/>
        </p:nvSpPr>
        <p:spPr>
          <a:xfrm>
            <a:off x="554469" y="1906218"/>
            <a:ext cx="4838767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dirty="0">
                <a:solidFill>
                  <a:srgbClr val="FF0000"/>
                </a:solidFill>
              </a:rPr>
              <a:t>from</a:t>
            </a:r>
            <a:r>
              <a:rPr lang="en-US" altLang="ko-KR" sz="1300" dirty="0"/>
              <a:t> matplotlib </a:t>
            </a: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pyplot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plt</a:t>
            </a:r>
            <a:endParaRPr lang="en-US" altLang="ko-KR" sz="1300" dirty="0"/>
          </a:p>
          <a:p>
            <a:r>
              <a:rPr lang="en-US" altLang="ko-KR" sz="1300" dirty="0">
                <a:solidFill>
                  <a:srgbClr val="FF0000"/>
                </a:solidFill>
              </a:rPr>
              <a:t>from</a:t>
            </a:r>
            <a:r>
              <a:rPr lang="en-US" altLang="ko-KR" sz="1300" dirty="0"/>
              <a:t> </a:t>
            </a:r>
            <a:r>
              <a:rPr lang="en-US" altLang="ko-KR" sz="1300" dirty="0" err="1"/>
              <a:t>openpyxl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load_workbook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K data </a:t>
            </a:r>
            <a:r>
              <a:rPr lang="ko-KR" altLang="en-US" sz="1300" dirty="0">
                <a:solidFill>
                  <a:srgbClr val="00B050"/>
                </a:solidFill>
              </a:rPr>
              <a:t>읽기</a:t>
            </a:r>
          </a:p>
          <a:p>
            <a:r>
              <a:rPr lang="en-US" altLang="ko-KR" sz="1300" dirty="0" err="1"/>
              <a:t>load_wb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load_workbook</a:t>
            </a:r>
            <a:r>
              <a:rPr lang="en-US" altLang="ko-KR" sz="1300" dirty="0"/>
              <a:t>('K.xlsx', </a:t>
            </a:r>
            <a:r>
              <a:rPr lang="en-US" altLang="ko-KR" sz="1300" dirty="0" err="1"/>
              <a:t>data_only</a:t>
            </a:r>
            <a:r>
              <a:rPr lang="en-US" altLang="ko-KR" sz="1300" dirty="0"/>
              <a:t>=True)</a:t>
            </a:r>
          </a:p>
          <a:p>
            <a:r>
              <a:rPr lang="en-US" altLang="ko-KR" sz="1300" dirty="0" err="1"/>
              <a:t>load_ws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load_wb.active</a:t>
            </a:r>
            <a:endParaRPr lang="en-US" altLang="ko-KR" sz="1300" dirty="0"/>
          </a:p>
          <a:p>
            <a:r>
              <a:rPr lang="en-US" altLang="ko-KR" sz="1300" dirty="0" err="1"/>
              <a:t>range_data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load_ws</a:t>
            </a:r>
            <a:r>
              <a:rPr lang="en-US" altLang="ko-KR" sz="1300" dirty="0"/>
              <a:t>['A']</a:t>
            </a:r>
          </a:p>
          <a:p>
            <a:r>
              <a:rPr lang="en-US" altLang="ko-KR" sz="1300" dirty="0" err="1"/>
              <a:t>time_k</a:t>
            </a:r>
            <a:r>
              <a:rPr lang="en-US" altLang="ko-KR" sz="1300" dirty="0"/>
              <a:t> = []</a:t>
            </a:r>
          </a:p>
          <a:p>
            <a:r>
              <a:rPr lang="en-US" altLang="ko-KR" sz="1300" dirty="0" err="1"/>
              <a:t>data_k</a:t>
            </a:r>
            <a:r>
              <a:rPr lang="en-US" altLang="ko-KR" sz="1300" dirty="0"/>
              <a:t> = []</a:t>
            </a:r>
          </a:p>
          <a:p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</a:t>
            </a:r>
            <a:r>
              <a:rPr lang="en-US" altLang="ko-KR" sz="1300" dirty="0" err="1"/>
              <a:t>i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range(2,len(</a:t>
            </a:r>
            <a:r>
              <a:rPr lang="en-US" altLang="ko-KR" sz="1300" dirty="0" err="1"/>
              <a:t>range_data</a:t>
            </a:r>
            <a:r>
              <a:rPr lang="en-US" altLang="ko-KR" sz="1300" dirty="0"/>
              <a:t>)+1):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 err="1"/>
              <a:t>time_k.append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load_ws.cell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1).value)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 err="1"/>
              <a:t>data_k.append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load_ws.cell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2).value)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S data </a:t>
            </a:r>
            <a:r>
              <a:rPr lang="ko-KR" altLang="en-US" sz="1300" dirty="0">
                <a:solidFill>
                  <a:srgbClr val="00B050"/>
                </a:solidFill>
              </a:rPr>
              <a:t>읽기</a:t>
            </a:r>
          </a:p>
          <a:p>
            <a:r>
              <a:rPr lang="en-US" altLang="ko-KR" sz="1300" dirty="0" err="1"/>
              <a:t>load_wb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load_workbook</a:t>
            </a:r>
            <a:r>
              <a:rPr lang="en-US" altLang="ko-KR" sz="1300" dirty="0"/>
              <a:t>('S.xlsx', </a:t>
            </a:r>
            <a:r>
              <a:rPr lang="en-US" altLang="ko-KR" sz="1300" dirty="0" err="1"/>
              <a:t>data_only</a:t>
            </a:r>
            <a:r>
              <a:rPr lang="en-US" altLang="ko-KR" sz="1300" dirty="0"/>
              <a:t>=True)</a:t>
            </a:r>
          </a:p>
          <a:p>
            <a:r>
              <a:rPr lang="en-US" altLang="ko-KR" sz="1300" dirty="0" err="1"/>
              <a:t>load_ws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load_wb.active</a:t>
            </a:r>
            <a:endParaRPr lang="en-US" altLang="ko-KR" sz="1300" dirty="0"/>
          </a:p>
          <a:p>
            <a:r>
              <a:rPr lang="en-US" altLang="ko-KR" sz="1300" dirty="0" err="1"/>
              <a:t>range_data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load_ws</a:t>
            </a:r>
            <a:r>
              <a:rPr lang="en-US" altLang="ko-KR" sz="1300" dirty="0"/>
              <a:t>['A']</a:t>
            </a:r>
          </a:p>
          <a:p>
            <a:r>
              <a:rPr lang="en-US" altLang="ko-KR" sz="1300" dirty="0" err="1"/>
              <a:t>time_s</a:t>
            </a:r>
            <a:r>
              <a:rPr lang="en-US" altLang="ko-KR" sz="1300" dirty="0"/>
              <a:t> = []</a:t>
            </a:r>
          </a:p>
          <a:p>
            <a:r>
              <a:rPr lang="en-US" altLang="ko-KR" sz="1300" dirty="0" err="1"/>
              <a:t>data_s</a:t>
            </a:r>
            <a:r>
              <a:rPr lang="en-US" altLang="ko-KR" sz="1300" dirty="0"/>
              <a:t> = []</a:t>
            </a:r>
          </a:p>
          <a:p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</a:t>
            </a:r>
            <a:r>
              <a:rPr lang="en-US" altLang="ko-KR" sz="1300" dirty="0" err="1"/>
              <a:t>i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range(2,len(</a:t>
            </a:r>
            <a:r>
              <a:rPr lang="en-US" altLang="ko-KR" sz="1300" dirty="0" err="1"/>
              <a:t>range_data</a:t>
            </a:r>
            <a:r>
              <a:rPr lang="en-US" altLang="ko-KR" sz="1300" dirty="0"/>
              <a:t>)+1):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 err="1"/>
              <a:t>time_s.append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load_ws.cell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1).value)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 err="1"/>
              <a:t>data_s.append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load_ws.cell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2).value)</a:t>
            </a:r>
          </a:p>
          <a:p>
            <a:endParaRPr lang="en-US" altLang="ko-KR" sz="1300" dirty="0"/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15CAD18B-2B8D-445C-861E-831981946E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613258"/>
              </p:ext>
            </p:extLst>
          </p:nvPr>
        </p:nvGraphicFramePr>
        <p:xfrm>
          <a:off x="8916154" y="150807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771792" progId="Excel.Sheet.12">
                  <p:embed/>
                </p:oleObj>
              </mc:Choice>
              <mc:Fallback>
                <p:oleObj name="Worksheet" showAsIcon="1" r:id="rId2" imgW="914400" imgH="771792" progId="Excel.Sheet.12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15CAD18B-2B8D-445C-861E-831981946E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16154" y="150807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3713FB64-F5CE-4DB2-83A1-13DADFA075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259398"/>
              </p:ext>
            </p:extLst>
          </p:nvPr>
        </p:nvGraphicFramePr>
        <p:xfrm>
          <a:off x="9830554" y="150807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71792" progId="Excel.Sheet.12">
                  <p:embed/>
                </p:oleObj>
              </mc:Choice>
              <mc:Fallback>
                <p:oleObj name="Worksheet" showAsIcon="1" r:id="rId4" imgW="914400" imgH="771792" progId="Excel.Sheet.12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3713FB64-F5CE-4DB2-83A1-13DADFA075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30554" y="150807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66D060-C9A8-485A-AE77-E0E25AC2DD4D}"/>
              </a:ext>
            </a:extLst>
          </p:cNvPr>
          <p:cNvSpPr/>
          <p:nvPr/>
        </p:nvSpPr>
        <p:spPr>
          <a:xfrm>
            <a:off x="6307636" y="1906218"/>
            <a:ext cx="5973379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dirty="0">
                <a:solidFill>
                  <a:srgbClr val="00B050"/>
                </a:solidFill>
              </a:rPr>
              <a:t># K data </a:t>
            </a:r>
            <a:r>
              <a:rPr lang="ko-KR" altLang="en-US" sz="1300" dirty="0">
                <a:solidFill>
                  <a:srgbClr val="00B050"/>
                </a:solidFill>
              </a:rPr>
              <a:t>그래프</a:t>
            </a:r>
          </a:p>
          <a:p>
            <a:r>
              <a:rPr lang="en-US" altLang="ko-KR" sz="1300" dirty="0"/>
              <a:t>fig, ax1 = </a:t>
            </a:r>
            <a:r>
              <a:rPr lang="en-US" altLang="ko-KR" sz="1300" dirty="0" err="1"/>
              <a:t>plt.subplots</a:t>
            </a:r>
            <a:r>
              <a:rPr lang="en-US" altLang="ko-KR" sz="1300" dirty="0"/>
              <a:t>(</a:t>
            </a:r>
            <a:r>
              <a:rPr lang="en-US" altLang="ko-KR" sz="1300" dirty="0" err="1"/>
              <a:t>figsize</a:t>
            </a:r>
            <a:r>
              <a:rPr lang="en-US" altLang="ko-KR" sz="1300" dirty="0"/>
              <a:t>=(8,4))</a:t>
            </a:r>
          </a:p>
          <a:p>
            <a:r>
              <a:rPr lang="en-US" altLang="ko-KR" sz="1300" dirty="0"/>
              <a:t>ax1.set_xlabel('time')</a:t>
            </a:r>
          </a:p>
          <a:p>
            <a:r>
              <a:rPr lang="en-US" altLang="ko-KR" sz="1300" dirty="0"/>
              <a:t>ax1.set_ylabel('K - Axis', color='blue')</a:t>
            </a:r>
          </a:p>
          <a:p>
            <a:r>
              <a:rPr lang="en-US" altLang="ko-KR" sz="1300" dirty="0" err="1"/>
              <a:t>line_k</a:t>
            </a:r>
            <a:r>
              <a:rPr lang="en-US" altLang="ko-KR" sz="1300" dirty="0"/>
              <a:t> = ax1.plot(</a:t>
            </a:r>
            <a:r>
              <a:rPr lang="en-US" altLang="ko-KR" sz="1300" dirty="0" err="1"/>
              <a:t>time_k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data_k</a:t>
            </a:r>
            <a:r>
              <a:rPr lang="en-US" altLang="ko-KR" sz="1300" dirty="0"/>
              <a:t>, label='K Data', color='blue')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S data</a:t>
            </a:r>
            <a:r>
              <a:rPr lang="ko-KR" altLang="en-US" sz="1300" dirty="0">
                <a:solidFill>
                  <a:srgbClr val="00B050"/>
                </a:solidFill>
              </a:rPr>
              <a:t> 그래프</a:t>
            </a:r>
          </a:p>
          <a:p>
            <a:r>
              <a:rPr lang="en-US" altLang="ko-KR" sz="1300" dirty="0"/>
              <a:t>ax2 = ax1.twinx()   </a:t>
            </a:r>
            <a:r>
              <a:rPr lang="en-US" altLang="ko-KR" sz="1300" dirty="0">
                <a:solidFill>
                  <a:srgbClr val="00B050"/>
                </a:solidFill>
              </a:rPr>
              <a:t># X</a:t>
            </a:r>
            <a:r>
              <a:rPr lang="ko-KR" altLang="en-US" sz="1300" dirty="0">
                <a:solidFill>
                  <a:srgbClr val="00B050"/>
                </a:solidFill>
              </a:rPr>
              <a:t>축 공유</a:t>
            </a:r>
          </a:p>
          <a:p>
            <a:r>
              <a:rPr lang="en-US" altLang="ko-KR" sz="1300" dirty="0"/>
              <a:t>ax2.set_ylabel('S - Axis', color='red')</a:t>
            </a:r>
          </a:p>
          <a:p>
            <a:r>
              <a:rPr lang="en-US" altLang="ko-KR" sz="1300" dirty="0" err="1"/>
              <a:t>line_s</a:t>
            </a:r>
            <a:r>
              <a:rPr lang="en-US" altLang="ko-KR" sz="1300" dirty="0"/>
              <a:t> = ax2.plot(</a:t>
            </a:r>
            <a:r>
              <a:rPr lang="en-US" altLang="ko-KR" sz="1300" dirty="0" err="1"/>
              <a:t>time_s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data_s</a:t>
            </a:r>
            <a:r>
              <a:rPr lang="en-US" altLang="ko-KR" sz="1300" dirty="0"/>
              <a:t>, label='S Data', color='red')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그리드 표시</a:t>
            </a:r>
          </a:p>
          <a:p>
            <a:r>
              <a:rPr lang="en-US" altLang="ko-KR" sz="1300" dirty="0" err="1"/>
              <a:t>plt.grid</a:t>
            </a:r>
            <a:r>
              <a:rPr lang="en-US" altLang="ko-KR" sz="1300" dirty="0"/>
              <a:t>(True)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범례 표시</a:t>
            </a:r>
          </a:p>
          <a:p>
            <a:r>
              <a:rPr lang="en-US" altLang="ko-KR" sz="1300" dirty="0"/>
              <a:t>lines = </a:t>
            </a:r>
            <a:r>
              <a:rPr lang="en-US" altLang="ko-KR" sz="1300" dirty="0" err="1"/>
              <a:t>line_k</a:t>
            </a:r>
            <a:r>
              <a:rPr lang="en-US" altLang="ko-KR" sz="1300" dirty="0"/>
              <a:t> + </a:t>
            </a:r>
            <a:r>
              <a:rPr lang="en-US" altLang="ko-KR" sz="1300" dirty="0" err="1"/>
              <a:t>line_s</a:t>
            </a:r>
            <a:endParaRPr lang="en-US" altLang="ko-KR" sz="1300" dirty="0"/>
          </a:p>
          <a:p>
            <a:r>
              <a:rPr lang="en-US" altLang="ko-KR" sz="1300" dirty="0"/>
              <a:t>labels = [</a:t>
            </a:r>
            <a:r>
              <a:rPr lang="en-US" altLang="ko-KR" sz="1300" dirty="0" err="1"/>
              <a:t>l.get_label</a:t>
            </a:r>
            <a:r>
              <a:rPr lang="en-US" altLang="ko-KR" sz="1300" dirty="0"/>
              <a:t>() for l in lines]</a:t>
            </a:r>
          </a:p>
          <a:p>
            <a:r>
              <a:rPr lang="en-US" altLang="ko-KR" sz="1300" dirty="0"/>
              <a:t>ax1.legend(lines, labels, loc='upper left')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 err="1">
                <a:solidFill>
                  <a:srgbClr val="00B050"/>
                </a:solidFill>
              </a:rPr>
              <a:t>그래그</a:t>
            </a:r>
            <a:r>
              <a:rPr lang="ko-KR" altLang="en-US" sz="1300" dirty="0">
                <a:solidFill>
                  <a:srgbClr val="00B050"/>
                </a:solidFill>
              </a:rPr>
              <a:t> 그리기</a:t>
            </a:r>
          </a:p>
          <a:p>
            <a:r>
              <a:rPr lang="en-US" altLang="ko-KR" sz="1300" dirty="0" err="1"/>
              <a:t>plt.tight_layout</a:t>
            </a:r>
            <a:r>
              <a:rPr lang="en-US" altLang="ko-KR" sz="1300" dirty="0"/>
              <a:t>()</a:t>
            </a:r>
            <a:endParaRPr lang="ko-KR" altLang="en-US" sz="1300" dirty="0"/>
          </a:p>
          <a:p>
            <a:r>
              <a:rPr lang="en-US" altLang="ko-KR" sz="1300" dirty="0" err="1"/>
              <a:t>plt.show</a:t>
            </a:r>
            <a:r>
              <a:rPr lang="en-US" altLang="ko-KR" sz="1300" dirty="0"/>
              <a:t>()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E55CB7-4D01-404C-B6CC-810720A6AC5C}"/>
              </a:ext>
            </a:extLst>
          </p:cNvPr>
          <p:cNvSpPr/>
          <p:nvPr/>
        </p:nvSpPr>
        <p:spPr>
          <a:xfrm>
            <a:off x="472497" y="1893763"/>
            <a:ext cx="11399520" cy="4693593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857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t ain't much but it's honest work : ProgrammerHumor">
            <a:extLst>
              <a:ext uri="{FF2B5EF4-FFF2-40B4-BE49-F238E27FC236}">
                <a16:creationId xmlns:a16="http://schemas.microsoft.com/office/drawing/2014/main" id="{5762E129-3F79-4443-BD54-F78B052D3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73" y="1105469"/>
            <a:ext cx="5751455" cy="464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F29C04B-9FEF-4AD7-B6F9-B55B182A3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7D9B9B9-0142-44DF-9009-771BB5B74E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37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PIP Installs Packages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535E2-665D-453E-AE89-95325E408209}"/>
              </a:ext>
            </a:extLst>
          </p:cNvPr>
          <p:cNvSpPr txBox="1"/>
          <p:nvPr/>
        </p:nvSpPr>
        <p:spPr>
          <a:xfrm>
            <a:off x="440475" y="881441"/>
            <a:ext cx="10876357" cy="15220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Package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특정 목적의 모듈들을 디렉토리로 구성하여 관리하는 단위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일종의 라이브러리 묶음 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PIP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파이썬 패키지를 쉽게 설치하고 관리하는 패키지 관리자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(Package Manager)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PIP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를 이용하여 설치 가능한 패키지 조회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hlinkClick r:id="rId2"/>
              </a:rPr>
              <a:t>https://pypi.python.org/pypi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PIP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를 이용한 패키지 설치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Anaconda Prompt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상에서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EE5237-504E-4A31-BB5F-1A41ABD52C89}"/>
              </a:ext>
            </a:extLst>
          </p:cNvPr>
          <p:cNvSpPr/>
          <p:nvPr/>
        </p:nvSpPr>
        <p:spPr>
          <a:xfrm>
            <a:off x="1001061" y="2740430"/>
            <a:ext cx="3833489" cy="32932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패키지 설치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ea typeface="+mj-ea"/>
              </a:rPr>
              <a:t>pip install 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패키지명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설치된 패키지 리스트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</a:rPr>
              <a:t>pip list</a:t>
            </a:r>
          </a:p>
          <a:p>
            <a:pPr lvl="1"/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패키지 버전 업그레이드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</a:rPr>
              <a:t>pip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install </a:t>
            </a:r>
            <a:r>
              <a:rPr lang="ko-KR" altLang="en-US" sz="1600" dirty="0">
                <a:solidFill>
                  <a:schemeClr val="tx1"/>
                </a:solidFill>
              </a:rPr>
              <a:t>패키지명 </a:t>
            </a:r>
            <a:r>
              <a:rPr lang="en-US" altLang="ko-KR" sz="1600" dirty="0">
                <a:solidFill>
                  <a:schemeClr val="tx1"/>
                </a:solidFill>
              </a:rPr>
              <a:t>–upgrade</a:t>
            </a:r>
          </a:p>
          <a:p>
            <a:pPr lvl="1"/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패키지 제거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ea typeface="+mj-ea"/>
              </a:rPr>
              <a:t>pip uninstall 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패키지명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endParaRPr lang="en-US" altLang="ko-KR" sz="1600" dirty="0">
              <a:solidFill>
                <a:schemeClr val="tx1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5373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FE8649-B746-4222-A796-80112C37797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 - Memory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0"/>
          <a:stretch/>
        </p:blipFill>
        <p:spPr>
          <a:xfrm>
            <a:off x="934127" y="860226"/>
            <a:ext cx="4570469" cy="51375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167" y="860226"/>
            <a:ext cx="4685732" cy="478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982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Library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29FF5-B9D9-405D-89CB-C46BE5BAF07E}"/>
              </a:ext>
            </a:extLst>
          </p:cNvPr>
          <p:cNvSpPr txBox="1"/>
          <p:nvPr/>
        </p:nvSpPr>
        <p:spPr>
          <a:xfrm>
            <a:off x="377100" y="3018504"/>
            <a:ext cx="10876357" cy="11526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NumPy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데이터 분석을 위한 다차원 배열 연산 라이브러리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(Anaconda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에 기본 패키지로 내장되어 있음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주요 기능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행렬 생성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행렬 연산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다차원 데이터 고속 처리 목적의 타입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User guide :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hlinkClick r:id="rId2"/>
              </a:rPr>
              <a:t>https://numpy.org/doc/stable/user/index.html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03B5C-5E55-46DE-9A19-AB35F297034F}"/>
              </a:ext>
            </a:extLst>
          </p:cNvPr>
          <p:cNvSpPr txBox="1"/>
          <p:nvPr/>
        </p:nvSpPr>
        <p:spPr>
          <a:xfrm>
            <a:off x="377101" y="4685854"/>
            <a:ext cx="10876357" cy="11526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SciPy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수치 해석을 위한 공학용 라이브러리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Numpy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상위에서 구동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(Anaconda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에 기본 패키지로 내장되어 있음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주요 기능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선형대수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보간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신호처리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FFT,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최적화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이미지 프로세싱 등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User guide :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hlinkClick r:id="rId3"/>
              </a:rPr>
              <a:t>https://docs.scipy.org/doc/scipy/reference/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A8F84-86BE-46BD-A678-7C2AA7D67364}"/>
              </a:ext>
            </a:extLst>
          </p:cNvPr>
          <p:cNvSpPr txBox="1"/>
          <p:nvPr/>
        </p:nvSpPr>
        <p:spPr>
          <a:xfrm>
            <a:off x="377101" y="979836"/>
            <a:ext cx="11238494" cy="15240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Pandas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데이터 분석을 위한 라이브러리 패키지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(Anaconda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에 기본 패키지로 내장되어 있음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주요 기능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2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차원 데이터 관리 및 분석 고속 처리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User guide : </a:t>
            </a:r>
            <a:r>
              <a:rPr lang="ko-KR" altLang="en-US" sz="1600" dirty="0">
                <a:hlinkClick r:id="rId4"/>
              </a:rPr>
              <a:t>https://pandas.pydata.org/pandas-docs/stable/user_guide/10min.html</a:t>
            </a:r>
            <a:r>
              <a:rPr lang="en-US" altLang="ko-KR" sz="1600" dirty="0"/>
              <a:t>, 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	   </a:t>
            </a:r>
            <a:r>
              <a:rPr lang="en-US" altLang="ko-KR" sz="1600" dirty="0">
                <a:hlinkClick r:id="rId5"/>
              </a:rPr>
              <a:t>https://dandyrilla.github.io/2017-08-12/pandas-10min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973843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1C7033-1E40-4C6A-A921-27F242B60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75" y="814659"/>
            <a:ext cx="7835947" cy="2931209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</a:t>
            </a:r>
            <a:endParaRPr lang="ko-KR" altLang="en-US" dirty="0"/>
          </a:p>
        </p:txBody>
      </p:sp>
      <p:pic>
        <p:nvPicPr>
          <p:cNvPr id="12" name="Picture 2" descr="Lightbox">
            <a:extLst>
              <a:ext uri="{FF2B5EF4-FFF2-40B4-BE49-F238E27FC236}">
                <a16:creationId xmlns:a16="http://schemas.microsoft.com/office/drawing/2014/main" id="{53B10BD3-E07A-4C72-9780-6F4375F2C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" t="7070" r="2494" b="8376"/>
          <a:stretch/>
        </p:blipFill>
        <p:spPr bwMode="auto">
          <a:xfrm>
            <a:off x="241299" y="3832447"/>
            <a:ext cx="7409681" cy="278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B51601-B6B0-47FE-A074-EFFEEECD453C}"/>
              </a:ext>
            </a:extLst>
          </p:cNvPr>
          <p:cNvGrpSpPr/>
          <p:nvPr/>
        </p:nvGrpSpPr>
        <p:grpSpPr>
          <a:xfrm>
            <a:off x="7661496" y="2585181"/>
            <a:ext cx="4409017" cy="3648075"/>
            <a:chOff x="7543800" y="2583053"/>
            <a:chExt cx="4409017" cy="3648075"/>
          </a:xfrm>
        </p:grpSpPr>
        <p:pic>
          <p:nvPicPr>
            <p:cNvPr id="11272" name="Picture 8" descr="Python Pandas DataFrame 인덱싱 및 슬라이스">
              <a:extLst>
                <a:ext uri="{FF2B5EF4-FFF2-40B4-BE49-F238E27FC236}">
                  <a16:creationId xmlns:a16="http://schemas.microsoft.com/office/drawing/2014/main" id="{B39CB3D8-FB0B-46A1-B559-212830EDBB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2" r="29313"/>
            <a:stretch/>
          </p:blipFill>
          <p:spPr bwMode="auto">
            <a:xfrm>
              <a:off x="7543800" y="2583053"/>
              <a:ext cx="4409017" cy="364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Python Pandas DataFrame 인덱싱 및 슬라이스">
              <a:extLst>
                <a:ext uri="{FF2B5EF4-FFF2-40B4-BE49-F238E27FC236}">
                  <a16:creationId xmlns:a16="http://schemas.microsoft.com/office/drawing/2014/main" id="{F4667FCA-A8F0-4111-8660-91780C54DC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03" t="27801" r="4568" b="61373"/>
            <a:stretch/>
          </p:blipFill>
          <p:spPr bwMode="auto">
            <a:xfrm>
              <a:off x="7708156" y="3413708"/>
              <a:ext cx="1450181" cy="394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456D713-D2B7-4994-AA91-3BCFAFCD2517}"/>
                </a:ext>
              </a:extLst>
            </p:cNvPr>
            <p:cNvCxnSpPr/>
            <p:nvPr/>
          </p:nvCxnSpPr>
          <p:spPr>
            <a:xfrm flipH="1" flipV="1">
              <a:off x="9089679" y="3611187"/>
              <a:ext cx="289711" cy="109787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89627E-B154-4988-A699-680DE282B43A}"/>
              </a:ext>
            </a:extLst>
          </p:cNvPr>
          <p:cNvSpPr/>
          <p:nvPr/>
        </p:nvSpPr>
        <p:spPr>
          <a:xfrm>
            <a:off x="1638678" y="851433"/>
            <a:ext cx="3828671" cy="396342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8521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: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01DF35-86A7-40F0-BA7F-530046502B32}"/>
              </a:ext>
            </a:extLst>
          </p:cNvPr>
          <p:cNvSpPr/>
          <p:nvPr/>
        </p:nvSpPr>
        <p:spPr>
          <a:xfrm>
            <a:off x="332116" y="889241"/>
            <a:ext cx="6077980" cy="5831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pandas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pd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numpy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np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en-US" altLang="ko-KR" sz="1300" dirty="0" err="1">
                <a:solidFill>
                  <a:srgbClr val="00B050"/>
                </a:solidFill>
              </a:rPr>
              <a:t>dataframe</a:t>
            </a:r>
            <a:r>
              <a:rPr lang="en-US" altLang="ko-KR" sz="1300" dirty="0">
                <a:solidFill>
                  <a:srgbClr val="00B050"/>
                </a:solidFill>
              </a:rPr>
              <a:t> </a:t>
            </a:r>
            <a:r>
              <a:rPr lang="ko-KR" altLang="en-US" sz="1300" dirty="0">
                <a:solidFill>
                  <a:srgbClr val="00B050"/>
                </a:solidFill>
              </a:rPr>
              <a:t>생성 </a:t>
            </a:r>
            <a:r>
              <a:rPr lang="en-US" altLang="ko-KR" sz="1300" dirty="0">
                <a:solidFill>
                  <a:srgbClr val="00B050"/>
                </a:solidFill>
              </a:rPr>
              <a:t>: date index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date = </a:t>
            </a:r>
            <a:r>
              <a:rPr lang="en-US" altLang="ko-KR" sz="1300" dirty="0" err="1">
                <a:solidFill>
                  <a:schemeClr val="tx2"/>
                </a:solidFill>
              </a:rPr>
              <a:t>pd.date_range</a:t>
            </a:r>
            <a:r>
              <a:rPr lang="en-US" altLang="ko-KR" sz="1300" dirty="0">
                <a:solidFill>
                  <a:schemeClr val="tx2"/>
                </a:solidFill>
              </a:rPr>
              <a:t>("20210101", periods=6)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col_name</a:t>
            </a:r>
            <a:r>
              <a:rPr lang="en-US" altLang="ko-KR" sz="1300" dirty="0">
                <a:solidFill>
                  <a:schemeClr val="tx2"/>
                </a:solidFill>
              </a:rPr>
              <a:t> = ['A','B','C','D']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np.random.seed</a:t>
            </a:r>
            <a:r>
              <a:rPr lang="en-US" altLang="ko-KR" sz="1300" dirty="0">
                <a:solidFill>
                  <a:schemeClr val="tx2"/>
                </a:solidFill>
              </a:rPr>
              <a:t>(1)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pd.</a:t>
            </a:r>
            <a:r>
              <a:rPr lang="en-US" altLang="ko-KR" sz="1300" b="1" dirty="0" err="1">
                <a:solidFill>
                  <a:schemeClr val="tx2"/>
                </a:solidFill>
              </a:rPr>
              <a:t>DataFrame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np.random.randn</a:t>
            </a:r>
            <a:r>
              <a:rPr lang="en-US" altLang="ko-KR" sz="1300" dirty="0">
                <a:solidFill>
                  <a:schemeClr val="tx2"/>
                </a:solidFill>
              </a:rPr>
              <a:t>(6, 4), index=date, columns=</a:t>
            </a:r>
            <a:r>
              <a:rPr lang="en-US" altLang="ko-KR" sz="1300" dirty="0" err="1">
                <a:solidFill>
                  <a:schemeClr val="tx2"/>
                </a:solidFill>
              </a:rPr>
              <a:t>col_name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(df)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index, columns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('index = ', </a:t>
            </a:r>
            <a:r>
              <a:rPr lang="en-US" altLang="ko-KR" sz="1300" dirty="0" err="1">
                <a:solidFill>
                  <a:schemeClr val="tx2"/>
                </a:solidFill>
              </a:rPr>
              <a:t>df.index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('column = ',</a:t>
            </a:r>
            <a:r>
              <a:rPr lang="en-US" altLang="ko-KR" sz="1300" dirty="0" err="1">
                <a:solidFill>
                  <a:schemeClr val="tx2"/>
                </a:solidFill>
              </a:rPr>
              <a:t>df.columns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row </a:t>
            </a:r>
            <a:r>
              <a:rPr lang="ko-KR" altLang="en-US" sz="1300" dirty="0">
                <a:solidFill>
                  <a:srgbClr val="00B050"/>
                </a:solidFill>
              </a:rPr>
              <a:t>위치로 데이터 불러오기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[0]['A'])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[0, 0])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[0:2, 0:2])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index </a:t>
            </a:r>
            <a:r>
              <a:rPr lang="ko-KR" altLang="en-US" sz="1300" dirty="0">
                <a:solidFill>
                  <a:srgbClr val="00B050"/>
                </a:solidFill>
              </a:rPr>
              <a:t>기준으로 데이터 불러오기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[‘20210104'])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[‘20210104', 'B'])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[date[3], 'B'])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[‘20210104':’20210106', [‘B', ‘C']])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376D0B2-9B40-4E85-8E8C-B976B462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037" y="3577746"/>
            <a:ext cx="6077980" cy="211929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9141ED-ED35-4E02-BC77-F4712926A473}"/>
              </a:ext>
            </a:extLst>
          </p:cNvPr>
          <p:cNvSpPr/>
          <p:nvPr/>
        </p:nvSpPr>
        <p:spPr>
          <a:xfrm>
            <a:off x="5812143" y="3581539"/>
            <a:ext cx="3693996" cy="908979"/>
          </a:xfrm>
          <a:prstGeom prst="rect">
            <a:avLst/>
          </a:prstGeom>
          <a:solidFill>
            <a:srgbClr val="FF0000">
              <a:alpha val="18000"/>
            </a:srgbClr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A6DA4E-DA93-46A0-9596-911E6CC1F2EA}"/>
              </a:ext>
            </a:extLst>
          </p:cNvPr>
          <p:cNvSpPr/>
          <p:nvPr/>
        </p:nvSpPr>
        <p:spPr>
          <a:xfrm>
            <a:off x="5794036" y="4803416"/>
            <a:ext cx="6065847" cy="304293"/>
          </a:xfrm>
          <a:prstGeom prst="rect">
            <a:avLst/>
          </a:prstGeom>
          <a:solidFill>
            <a:schemeClr val="accent1">
              <a:alpha val="18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C72B30-1AD9-41F9-974C-DA833A37DE70}"/>
              </a:ext>
            </a:extLst>
          </p:cNvPr>
          <p:cNvSpPr/>
          <p:nvPr/>
        </p:nvSpPr>
        <p:spPr>
          <a:xfrm>
            <a:off x="8331653" y="4819760"/>
            <a:ext cx="1095470" cy="27160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074876-54DE-40F7-A300-112BB28A50D5}"/>
              </a:ext>
            </a:extLst>
          </p:cNvPr>
          <p:cNvSpPr/>
          <p:nvPr/>
        </p:nvSpPr>
        <p:spPr>
          <a:xfrm>
            <a:off x="9587346" y="4811048"/>
            <a:ext cx="2272537" cy="885994"/>
          </a:xfrm>
          <a:prstGeom prst="rect">
            <a:avLst/>
          </a:prstGeom>
          <a:solidFill>
            <a:srgbClr val="00B0F0">
              <a:alpha val="18000"/>
            </a:srgbClr>
          </a:solidFill>
          <a:ln w="1905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E3239864-2583-4746-A49C-F1C035BA5767}"/>
              </a:ext>
            </a:extLst>
          </p:cNvPr>
          <p:cNvCxnSpPr>
            <a:stCxn id="22" idx="2"/>
          </p:cNvCxnSpPr>
          <p:nvPr/>
        </p:nvCxnSpPr>
        <p:spPr>
          <a:xfrm rot="5400000">
            <a:off x="6829493" y="2635986"/>
            <a:ext cx="833067" cy="6955179"/>
          </a:xfrm>
          <a:prstGeom prst="bentConnector2">
            <a:avLst/>
          </a:prstGeom>
          <a:ln w="38100">
            <a:solidFill>
              <a:srgbClr val="0070C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BA2A52F3-B055-439B-95C0-05A1DBB147B1}"/>
              </a:ext>
            </a:extLst>
          </p:cNvPr>
          <p:cNvSpPr/>
          <p:nvPr/>
        </p:nvSpPr>
        <p:spPr>
          <a:xfrm>
            <a:off x="2620036" y="6031345"/>
            <a:ext cx="76982" cy="304800"/>
          </a:xfrm>
          <a:prstGeom prst="rightBrac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2383D61-B06D-45E6-B92C-E1C7288A6DFC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5329889" y="2634245"/>
            <a:ext cx="1092381" cy="6006619"/>
          </a:xfrm>
          <a:prstGeom prst="bentConnector2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BAC179C8-101A-4F88-9559-2C5B79006CBB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2164816" y="4955563"/>
            <a:ext cx="3629221" cy="849496"/>
          </a:xfrm>
          <a:prstGeom prst="bentConnector3">
            <a:avLst>
              <a:gd name="adj1" fmla="val 7499"/>
            </a:avLst>
          </a:prstGeom>
          <a:ln w="38100">
            <a:solidFill>
              <a:srgbClr val="FFC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오른쪽 중괄호 31">
            <a:extLst>
              <a:ext uri="{FF2B5EF4-FFF2-40B4-BE49-F238E27FC236}">
                <a16:creationId xmlns:a16="http://schemas.microsoft.com/office/drawing/2014/main" id="{963BCAC1-37B0-4B90-B5B3-9EEBAB4F8092}"/>
              </a:ext>
            </a:extLst>
          </p:cNvPr>
          <p:cNvSpPr/>
          <p:nvPr/>
        </p:nvSpPr>
        <p:spPr>
          <a:xfrm>
            <a:off x="1871891" y="4600450"/>
            <a:ext cx="76982" cy="304800"/>
          </a:xfrm>
          <a:prstGeom prst="rightBrace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068C569-C58D-4983-81B0-39655EBB237A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 flipV="1">
            <a:off x="4450715" y="1492777"/>
            <a:ext cx="882548" cy="5670286"/>
          </a:xfrm>
          <a:prstGeom prst="bentConnector4">
            <a:avLst>
              <a:gd name="adj1" fmla="val -65671"/>
              <a:gd name="adj2" fmla="val 70468"/>
            </a:avLst>
          </a:prstGeom>
          <a:ln w="38100">
            <a:solidFill>
              <a:srgbClr val="FFC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92EA4C-F56E-4AE0-92C2-30C08F384BB3}"/>
              </a:ext>
            </a:extLst>
          </p:cNvPr>
          <p:cNvSpPr/>
          <p:nvPr/>
        </p:nvSpPr>
        <p:spPr>
          <a:xfrm>
            <a:off x="7179397" y="3886646"/>
            <a:ext cx="1095470" cy="27160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954D466-E79C-400A-B1AA-877D40E4CFFC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1971059" y="4036029"/>
            <a:ext cx="3841085" cy="1076998"/>
          </a:xfrm>
          <a:prstGeom prst="bentConnector3">
            <a:avLst>
              <a:gd name="adj1" fmla="val 28118"/>
            </a:avLst>
          </a:prstGeom>
          <a:ln w="38100">
            <a:solidFill>
              <a:srgbClr val="FF0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9667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7E791BFB-217C-4566-ACA8-E5A152BE1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395" y="2281405"/>
            <a:ext cx="6431107" cy="2116118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: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75497D-09DF-4623-B358-FC4772D450EF}"/>
              </a:ext>
            </a:extLst>
          </p:cNvPr>
          <p:cNvSpPr/>
          <p:nvPr/>
        </p:nvSpPr>
        <p:spPr>
          <a:xfrm>
            <a:off x="437647" y="1069943"/>
            <a:ext cx="3736001" cy="5111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 수정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['20210101', ‘D'] = 1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['20210101'][2] = 2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[1]['B'] = 3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[2][0] = 4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행 데이터 추가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new_date</a:t>
            </a:r>
            <a:r>
              <a:rPr lang="en-US" altLang="ko-KR" sz="1300" dirty="0">
                <a:solidFill>
                  <a:schemeClr val="tx2"/>
                </a:solidFill>
              </a:rPr>
              <a:t> = </a:t>
            </a:r>
            <a:r>
              <a:rPr lang="en-US" altLang="ko-KR" sz="1300" dirty="0" err="1">
                <a:solidFill>
                  <a:schemeClr val="tx2"/>
                </a:solidFill>
              </a:rPr>
              <a:t>datetime.datetime</a:t>
            </a:r>
            <a:r>
              <a:rPr lang="en-US" altLang="ko-KR" sz="1300" dirty="0">
                <a:solidFill>
                  <a:schemeClr val="tx2"/>
                </a:solidFill>
              </a:rPr>
              <a:t>(2021, 1, 7)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</a:t>
            </a:r>
            <a:r>
              <a:rPr lang="en-US" altLang="ko-KR" sz="1300" dirty="0" err="1">
                <a:solidFill>
                  <a:schemeClr val="tx2"/>
                </a:solidFill>
              </a:rPr>
              <a:t>new_date</a:t>
            </a:r>
            <a:r>
              <a:rPr lang="en-US" altLang="ko-KR" sz="1300" dirty="0">
                <a:solidFill>
                  <a:schemeClr val="tx2"/>
                </a:solidFill>
              </a:rPr>
              <a:t>] = [1,2, None, 4]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열 데이터 추가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df['SUM'] = df['A'] + df['B'] + df['C']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index</a:t>
            </a:r>
            <a:r>
              <a:rPr lang="ko-KR" altLang="en-US" sz="1300" dirty="0">
                <a:solidFill>
                  <a:srgbClr val="00B050"/>
                </a:solidFill>
              </a:rPr>
              <a:t>로 행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ko-KR" altLang="en-US" sz="1300" dirty="0">
                <a:solidFill>
                  <a:srgbClr val="00B050"/>
                </a:solidFill>
              </a:rPr>
              <a:t>열 삭제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drop_date</a:t>
            </a:r>
            <a:r>
              <a:rPr lang="en-US" altLang="ko-KR" sz="1300" dirty="0">
                <a:solidFill>
                  <a:schemeClr val="tx2"/>
                </a:solidFill>
              </a:rPr>
              <a:t> = </a:t>
            </a:r>
            <a:r>
              <a:rPr lang="en-US" altLang="ko-KR" sz="1300" dirty="0" err="1">
                <a:solidFill>
                  <a:schemeClr val="tx2"/>
                </a:solidFill>
              </a:rPr>
              <a:t>datetime.datetime</a:t>
            </a:r>
            <a:r>
              <a:rPr lang="en-US" altLang="ko-KR" sz="1300" dirty="0">
                <a:solidFill>
                  <a:schemeClr val="tx2"/>
                </a:solidFill>
              </a:rPr>
              <a:t>(2021, 1, 4)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df.drop</a:t>
            </a:r>
            <a:r>
              <a:rPr lang="en-US" altLang="ko-KR" sz="1300" dirty="0">
                <a:solidFill>
                  <a:schemeClr val="tx2"/>
                </a:solidFill>
              </a:rPr>
              <a:t>([</a:t>
            </a:r>
            <a:r>
              <a:rPr lang="en-US" altLang="ko-KR" sz="1300" dirty="0" err="1">
                <a:solidFill>
                  <a:schemeClr val="tx2"/>
                </a:solidFill>
              </a:rPr>
              <a:t>drop_date</a:t>
            </a:r>
            <a:r>
              <a:rPr lang="en-US" altLang="ko-KR" sz="1300" dirty="0">
                <a:solidFill>
                  <a:schemeClr val="tx2"/>
                </a:solidFill>
              </a:rPr>
              <a:t>], axis=0)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df.drop</a:t>
            </a:r>
            <a:r>
              <a:rPr lang="en-US" altLang="ko-KR" sz="1300" dirty="0">
                <a:solidFill>
                  <a:schemeClr val="tx2"/>
                </a:solidFill>
              </a:rPr>
              <a:t>(columns=['D'], axis=1)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순서로 행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ko-KR" altLang="en-US" sz="1300" dirty="0">
                <a:solidFill>
                  <a:srgbClr val="00B050"/>
                </a:solidFill>
              </a:rPr>
              <a:t>열 삭제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df.drop</a:t>
            </a:r>
            <a:r>
              <a:rPr lang="en-US" altLang="ko-KR" sz="1300" dirty="0">
                <a:solidFill>
                  <a:schemeClr val="tx2"/>
                </a:solidFill>
              </a:rPr>
              <a:t>([</a:t>
            </a:r>
            <a:r>
              <a:rPr lang="en-US" altLang="ko-KR" sz="1300" dirty="0" err="1">
                <a:solidFill>
                  <a:schemeClr val="tx2"/>
                </a:solidFill>
              </a:rPr>
              <a:t>df.index</a:t>
            </a:r>
            <a:r>
              <a:rPr lang="en-US" altLang="ko-KR" sz="1300" dirty="0">
                <a:solidFill>
                  <a:schemeClr val="tx2"/>
                </a:solidFill>
              </a:rPr>
              <a:t>[1],</a:t>
            </a:r>
            <a:r>
              <a:rPr lang="en-US" altLang="ko-KR" sz="1300" dirty="0" err="1">
                <a:solidFill>
                  <a:schemeClr val="tx2"/>
                </a:solidFill>
              </a:rPr>
              <a:t>df.index</a:t>
            </a:r>
            <a:r>
              <a:rPr lang="en-US" altLang="ko-KR" sz="1300" dirty="0">
                <a:solidFill>
                  <a:schemeClr val="tx2"/>
                </a:solidFill>
              </a:rPr>
              <a:t>[4]], axis=0)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df.drop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df.columns</a:t>
            </a:r>
            <a:r>
              <a:rPr lang="en-US" altLang="ko-KR" sz="1300" dirty="0">
                <a:solidFill>
                  <a:schemeClr val="tx2"/>
                </a:solidFill>
              </a:rPr>
              <a:t>[1], axis=1)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52C540-55CA-46A5-AEDA-3667A1991769}"/>
              </a:ext>
            </a:extLst>
          </p:cNvPr>
          <p:cNvSpPr/>
          <p:nvPr/>
        </p:nvSpPr>
        <p:spPr>
          <a:xfrm>
            <a:off x="9832063" y="2564840"/>
            <a:ext cx="983104" cy="27160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89916A-920C-4546-8FFB-7C052474091A}"/>
              </a:ext>
            </a:extLst>
          </p:cNvPr>
          <p:cNvSpPr/>
          <p:nvPr/>
        </p:nvSpPr>
        <p:spPr>
          <a:xfrm>
            <a:off x="8672834" y="2564840"/>
            <a:ext cx="1095470" cy="27160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6AA716-7612-49F1-A27A-819E832D2433}"/>
              </a:ext>
            </a:extLst>
          </p:cNvPr>
          <p:cNvSpPr/>
          <p:nvPr/>
        </p:nvSpPr>
        <p:spPr>
          <a:xfrm>
            <a:off x="7625971" y="2830101"/>
            <a:ext cx="1095470" cy="271604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12E4A-94AB-4934-9DCC-728BB5E97FD3}"/>
              </a:ext>
            </a:extLst>
          </p:cNvPr>
          <p:cNvSpPr/>
          <p:nvPr/>
        </p:nvSpPr>
        <p:spPr>
          <a:xfrm>
            <a:off x="6549701" y="3109839"/>
            <a:ext cx="1095470" cy="271604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B4FB3234-2A2B-4B0E-925B-81F20C0A150A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5833076" y="-1925700"/>
            <a:ext cx="1081160" cy="7899919"/>
          </a:xfrm>
          <a:prstGeom prst="bentConnector2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38FA15D-79FE-4626-990D-5B7C8048E084}"/>
              </a:ext>
            </a:extLst>
          </p:cNvPr>
          <p:cNvCxnSpPr>
            <a:cxnSpLocks/>
            <a:stCxn id="9" idx="0"/>
          </p:cNvCxnSpPr>
          <p:nvPr/>
        </p:nvCxnSpPr>
        <p:spPr>
          <a:xfrm rot="16200000" flipV="1">
            <a:off x="5395055" y="-1260675"/>
            <a:ext cx="854156" cy="6796873"/>
          </a:xfrm>
          <a:prstGeom prst="bentConnector2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13AF0AF6-CE42-4A30-810B-41353CF0CFCA}"/>
              </a:ext>
            </a:extLst>
          </p:cNvPr>
          <p:cNvCxnSpPr>
            <a:cxnSpLocks/>
          </p:cNvCxnSpPr>
          <p:nvPr/>
        </p:nvCxnSpPr>
        <p:spPr>
          <a:xfrm rot="10800000">
            <a:off x="1907325" y="1953509"/>
            <a:ext cx="6249657" cy="869354"/>
          </a:xfrm>
          <a:prstGeom prst="bentConnector3">
            <a:avLst>
              <a:gd name="adj1" fmla="val 10"/>
            </a:avLst>
          </a:prstGeom>
          <a:ln w="38100">
            <a:solidFill>
              <a:srgbClr val="0070C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59FFC03-899D-42DF-B591-E673E9799985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1789907" y="2181509"/>
            <a:ext cx="4759794" cy="1064133"/>
          </a:xfrm>
          <a:prstGeom prst="bentConnector3">
            <a:avLst>
              <a:gd name="adj1" fmla="val 27187"/>
            </a:avLst>
          </a:prstGeom>
          <a:ln w="38100">
            <a:solidFill>
              <a:srgbClr val="00B05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E5FD3B-D0E8-450E-9FFF-A2B906EDB69A}"/>
              </a:ext>
            </a:extLst>
          </p:cNvPr>
          <p:cNvSpPr/>
          <p:nvPr/>
        </p:nvSpPr>
        <p:spPr>
          <a:xfrm>
            <a:off x="5400395" y="4162775"/>
            <a:ext cx="6431108" cy="255315"/>
          </a:xfrm>
          <a:prstGeom prst="rect">
            <a:avLst/>
          </a:prstGeom>
          <a:solidFill>
            <a:srgbClr val="FF0000">
              <a:alpha val="18000"/>
            </a:srgbClr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B77F9C07-60CD-4F27-B7E4-3EF0020654CB}"/>
              </a:ext>
            </a:extLst>
          </p:cNvPr>
          <p:cNvSpPr/>
          <p:nvPr/>
        </p:nvSpPr>
        <p:spPr>
          <a:xfrm>
            <a:off x="3661185" y="2882270"/>
            <a:ext cx="76982" cy="304800"/>
          </a:xfrm>
          <a:prstGeom prst="rightBrac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D40DCE6-EB34-42C9-B3C1-F82099033740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3892999" y="3034679"/>
            <a:ext cx="1507397" cy="1255755"/>
          </a:xfrm>
          <a:prstGeom prst="bentConnector3">
            <a:avLst>
              <a:gd name="adj1" fmla="val 29780"/>
            </a:avLst>
          </a:prstGeom>
          <a:ln w="38100">
            <a:solidFill>
              <a:srgbClr val="FF0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AC4C318-FAE1-4711-BE78-F539077B8DB0}"/>
              </a:ext>
            </a:extLst>
          </p:cNvPr>
          <p:cNvSpPr/>
          <p:nvPr/>
        </p:nvSpPr>
        <p:spPr>
          <a:xfrm>
            <a:off x="10848397" y="2277618"/>
            <a:ext cx="983105" cy="2140472"/>
          </a:xfrm>
          <a:prstGeom prst="rect">
            <a:avLst/>
          </a:prstGeom>
          <a:solidFill>
            <a:schemeClr val="accent1">
              <a:alpha val="18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F470A337-1A84-42BC-B6DF-E57EE92B074D}"/>
              </a:ext>
            </a:extLst>
          </p:cNvPr>
          <p:cNvCxnSpPr>
            <a:cxnSpLocks/>
            <a:stCxn id="45" idx="2"/>
          </p:cNvCxnSpPr>
          <p:nvPr/>
        </p:nvCxnSpPr>
        <p:spPr>
          <a:xfrm rot="5400000" flipH="1">
            <a:off x="6910204" y="-11655"/>
            <a:ext cx="554733" cy="8304758"/>
          </a:xfrm>
          <a:prstGeom prst="bentConnector4">
            <a:avLst>
              <a:gd name="adj1" fmla="val -41209"/>
              <a:gd name="adj2" fmla="val 80829"/>
            </a:avLst>
          </a:prstGeom>
          <a:ln w="38100">
            <a:solidFill>
              <a:srgbClr val="FFC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7141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: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BE1049-E940-4510-A935-CAF1183B7A96}"/>
              </a:ext>
            </a:extLst>
          </p:cNvPr>
          <p:cNvGrpSpPr/>
          <p:nvPr/>
        </p:nvGrpSpPr>
        <p:grpSpPr>
          <a:xfrm>
            <a:off x="0" y="739044"/>
            <a:ext cx="12192000" cy="6109703"/>
            <a:chOff x="0" y="739044"/>
            <a:chExt cx="12192000" cy="610970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DD2B7AD-E4A8-4F39-B029-4173596A1DF2}"/>
                </a:ext>
              </a:extLst>
            </p:cNvPr>
            <p:cNvSpPr/>
            <p:nvPr/>
          </p:nvSpPr>
          <p:spPr>
            <a:xfrm>
              <a:off x="0" y="739044"/>
              <a:ext cx="12192000" cy="6109703"/>
            </a:xfrm>
            <a:prstGeom prst="rect">
              <a:avLst/>
            </a:prstGeom>
            <a:solidFill>
              <a:srgbClr val="F1F3F5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l">
                <a:lnSpc>
                  <a:spcPct val="120000"/>
                </a:lnSpc>
              </a:pPr>
              <a:endParaRPr lang="ko-KR" altLang="en-US" sz="1300" dirty="0">
                <a:solidFill>
                  <a:srgbClr val="00B050"/>
                </a:solidFill>
              </a:endParaRPr>
            </a:p>
          </p:txBody>
        </p:sp>
        <p:pic>
          <p:nvPicPr>
            <p:cNvPr id="12292" name="Picture 4" descr="판다스(pandas) 기본 사용법 익히기">
              <a:extLst>
                <a:ext uri="{FF2B5EF4-FFF2-40B4-BE49-F238E27FC236}">
                  <a16:creationId xmlns:a16="http://schemas.microsoft.com/office/drawing/2014/main" id="{2DC41B25-17AC-4F6D-A4F6-81DABFBB8A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02"/>
            <a:stretch/>
          </p:blipFill>
          <p:spPr bwMode="auto">
            <a:xfrm>
              <a:off x="5537033" y="3527304"/>
              <a:ext cx="6159243" cy="332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4" name="Picture 6" descr="Image">
              <a:extLst>
                <a:ext uri="{FF2B5EF4-FFF2-40B4-BE49-F238E27FC236}">
                  <a16:creationId xmlns:a16="http://schemas.microsoft.com/office/drawing/2014/main" id="{88F24533-E85A-4D2E-97CE-717698D40A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2" r="14427"/>
            <a:stretch/>
          </p:blipFill>
          <p:spPr bwMode="auto">
            <a:xfrm>
              <a:off x="942975" y="3672335"/>
              <a:ext cx="4440032" cy="3050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6" name="Picture 8" descr="Image">
              <a:extLst>
                <a:ext uri="{FF2B5EF4-FFF2-40B4-BE49-F238E27FC236}">
                  <a16:creationId xmlns:a16="http://schemas.microsoft.com/office/drawing/2014/main" id="{352E1D68-8C4D-4F8F-A8E4-712874FBF9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5" r="18414" b="7464"/>
            <a:stretch/>
          </p:blipFill>
          <p:spPr bwMode="auto">
            <a:xfrm>
              <a:off x="6415407" y="815517"/>
              <a:ext cx="4007708" cy="271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8" name="Picture 10" descr="Image">
              <a:extLst>
                <a:ext uri="{FF2B5EF4-FFF2-40B4-BE49-F238E27FC236}">
                  <a16:creationId xmlns:a16="http://schemas.microsoft.com/office/drawing/2014/main" id="{B691B507-E16B-4043-A2FF-D163F50B97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57" t="-270" r="17633" b="7735"/>
            <a:stretch/>
          </p:blipFill>
          <p:spPr bwMode="auto">
            <a:xfrm>
              <a:off x="1162050" y="802171"/>
              <a:ext cx="4007707" cy="271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91806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: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75497D-09DF-4623-B358-FC4772D450EF}"/>
              </a:ext>
            </a:extLst>
          </p:cNvPr>
          <p:cNvSpPr/>
          <p:nvPr/>
        </p:nvSpPr>
        <p:spPr>
          <a:xfrm>
            <a:off x="361447" y="850666"/>
            <a:ext cx="5934578" cy="5156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numpy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np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pandas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pd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en-US" altLang="ko-KR" sz="1300" dirty="0" err="1">
                <a:solidFill>
                  <a:srgbClr val="00B050"/>
                </a:solidFill>
              </a:rPr>
              <a:t>dataframe</a:t>
            </a:r>
            <a:r>
              <a:rPr lang="en-US" altLang="ko-KR" sz="1300" dirty="0">
                <a:solidFill>
                  <a:srgbClr val="00B050"/>
                </a:solidFill>
              </a:rPr>
              <a:t> </a:t>
            </a:r>
            <a:r>
              <a:rPr lang="ko-KR" altLang="en-US" sz="1300" dirty="0">
                <a:solidFill>
                  <a:srgbClr val="00B050"/>
                </a:solidFill>
              </a:rPr>
              <a:t>생성 </a:t>
            </a:r>
            <a:r>
              <a:rPr lang="en-US" altLang="ko-KR" sz="1300" dirty="0">
                <a:solidFill>
                  <a:srgbClr val="00B050"/>
                </a:solidFill>
              </a:rPr>
              <a:t>: date index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date = </a:t>
            </a:r>
            <a:r>
              <a:rPr lang="en-US" altLang="ko-KR" sz="1300" dirty="0" err="1">
                <a:solidFill>
                  <a:schemeClr val="tx2"/>
                </a:solidFill>
              </a:rPr>
              <a:t>pd.date_range</a:t>
            </a:r>
            <a:r>
              <a:rPr lang="en-US" altLang="ko-KR" sz="1300" dirty="0">
                <a:solidFill>
                  <a:schemeClr val="tx2"/>
                </a:solidFill>
              </a:rPr>
              <a:t>("20210101", periods=30)</a:t>
            </a:r>
          </a:p>
          <a:p>
            <a:pPr>
              <a:lnSpc>
                <a:spcPct val="15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col_name</a:t>
            </a:r>
            <a:r>
              <a:rPr lang="en-US" altLang="ko-KR" sz="1300" dirty="0">
                <a:solidFill>
                  <a:schemeClr val="tx2"/>
                </a:solidFill>
              </a:rPr>
              <a:t> = ['A','B','C','D']</a:t>
            </a:r>
          </a:p>
          <a:p>
            <a:pPr>
              <a:lnSpc>
                <a:spcPct val="15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np.random.seed</a:t>
            </a:r>
            <a:r>
              <a:rPr lang="en-US" altLang="ko-KR" sz="1300" dirty="0">
                <a:solidFill>
                  <a:schemeClr val="tx2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pd.DataFrame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np.random.randn</a:t>
            </a:r>
            <a:r>
              <a:rPr lang="en-US" altLang="ko-KR" sz="1300" dirty="0">
                <a:solidFill>
                  <a:schemeClr val="tx2"/>
                </a:solidFill>
              </a:rPr>
              <a:t>(30, 4), index=date, columns=</a:t>
            </a:r>
            <a:r>
              <a:rPr lang="en-US" altLang="ko-KR" sz="1300" dirty="0" err="1">
                <a:solidFill>
                  <a:schemeClr val="tx2"/>
                </a:solidFill>
              </a:rPr>
              <a:t>col_name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en-US" altLang="ko-KR" sz="1300" dirty="0" err="1">
                <a:solidFill>
                  <a:srgbClr val="00B050"/>
                </a:solidFill>
              </a:rPr>
              <a:t>dataframe</a:t>
            </a:r>
            <a:r>
              <a:rPr lang="en-US" altLang="ko-KR" sz="1300" dirty="0">
                <a:solidFill>
                  <a:srgbClr val="00B050"/>
                </a:solidFill>
              </a:rPr>
              <a:t> </a:t>
            </a:r>
            <a:r>
              <a:rPr lang="ko-KR" altLang="en-US" sz="1300" dirty="0">
                <a:solidFill>
                  <a:srgbClr val="00B050"/>
                </a:solidFill>
              </a:rPr>
              <a:t>출력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print(df)                                   	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기본 출력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print('</a:t>
            </a:r>
            <a:r>
              <a:rPr lang="en-US" altLang="ko-KR" sz="1300" dirty="0" err="1">
                <a:solidFill>
                  <a:schemeClr val="tx2"/>
                </a:solidFill>
              </a:rPr>
              <a:t>Dataframe</a:t>
            </a:r>
            <a:r>
              <a:rPr lang="en-US" altLang="ko-KR" sz="1300" dirty="0">
                <a:solidFill>
                  <a:schemeClr val="tx2"/>
                </a:solidFill>
              </a:rPr>
              <a:t> head &gt;&gt;\n', </a:t>
            </a:r>
            <a:r>
              <a:rPr lang="en-US" altLang="ko-KR" sz="1300" dirty="0" err="1">
                <a:solidFill>
                  <a:schemeClr val="tx2"/>
                </a:solidFill>
              </a:rPr>
              <a:t>df.head</a:t>
            </a:r>
            <a:r>
              <a:rPr lang="en-US" altLang="ko-KR" sz="1300" dirty="0">
                <a:solidFill>
                  <a:schemeClr val="tx2"/>
                </a:solidFill>
              </a:rPr>
              <a:t>(5))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상위 </a:t>
            </a:r>
            <a:r>
              <a:rPr lang="en-US" altLang="ko-KR" sz="1300" dirty="0">
                <a:solidFill>
                  <a:srgbClr val="00B050"/>
                </a:solidFill>
              </a:rPr>
              <a:t>5</a:t>
            </a:r>
            <a:r>
              <a:rPr lang="ko-KR" altLang="en-US" sz="1300" dirty="0">
                <a:solidFill>
                  <a:srgbClr val="00B050"/>
                </a:solidFill>
              </a:rPr>
              <a:t>행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print('</a:t>
            </a:r>
            <a:r>
              <a:rPr lang="en-US" altLang="ko-KR" sz="1300" dirty="0" err="1">
                <a:solidFill>
                  <a:schemeClr val="tx2"/>
                </a:solidFill>
              </a:rPr>
              <a:t>Dataframe</a:t>
            </a:r>
            <a:r>
              <a:rPr lang="en-US" altLang="ko-KR" sz="1300" dirty="0">
                <a:solidFill>
                  <a:schemeClr val="tx2"/>
                </a:solidFill>
              </a:rPr>
              <a:t> tail &gt;&gt;\n', </a:t>
            </a:r>
            <a:r>
              <a:rPr lang="en-US" altLang="ko-KR" sz="1300" dirty="0" err="1">
                <a:solidFill>
                  <a:schemeClr val="tx2"/>
                </a:solidFill>
              </a:rPr>
              <a:t>df.tail</a:t>
            </a:r>
            <a:r>
              <a:rPr lang="en-US" altLang="ko-KR" sz="1300" dirty="0">
                <a:solidFill>
                  <a:schemeClr val="tx2"/>
                </a:solidFill>
              </a:rPr>
              <a:t>(5))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하위 </a:t>
            </a:r>
            <a:r>
              <a:rPr lang="en-US" altLang="ko-KR" sz="1300" dirty="0">
                <a:solidFill>
                  <a:srgbClr val="00B050"/>
                </a:solidFill>
              </a:rPr>
              <a:t>5</a:t>
            </a:r>
            <a:r>
              <a:rPr lang="ko-KR" altLang="en-US" sz="1300" dirty="0">
                <a:solidFill>
                  <a:srgbClr val="00B050"/>
                </a:solidFill>
              </a:rPr>
              <a:t>행</a:t>
            </a:r>
          </a:p>
          <a:p>
            <a:pPr>
              <a:lnSpc>
                <a:spcPct val="15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pd.set_option</a:t>
            </a:r>
            <a:r>
              <a:rPr lang="en-US" altLang="ko-KR" sz="1300" dirty="0">
                <a:solidFill>
                  <a:schemeClr val="tx2"/>
                </a:solidFill>
              </a:rPr>
              <a:t>('</a:t>
            </a:r>
            <a:r>
              <a:rPr lang="en-US" altLang="ko-KR" sz="1300" dirty="0" err="1">
                <a:solidFill>
                  <a:schemeClr val="tx2"/>
                </a:solidFill>
              </a:rPr>
              <a:t>display.max_row</a:t>
            </a:r>
            <a:r>
              <a:rPr lang="en-US" altLang="ko-KR" sz="1300" dirty="0">
                <a:solidFill>
                  <a:schemeClr val="tx2"/>
                </a:solidFill>
              </a:rPr>
              <a:t>', None) 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모든 행 출력</a:t>
            </a:r>
          </a:p>
          <a:p>
            <a:pPr>
              <a:lnSpc>
                <a:spcPct val="15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pd.set_option</a:t>
            </a:r>
            <a:r>
              <a:rPr lang="en-US" altLang="ko-KR" sz="1300" dirty="0">
                <a:solidFill>
                  <a:schemeClr val="tx2"/>
                </a:solidFill>
              </a:rPr>
              <a:t>('</a:t>
            </a:r>
            <a:r>
              <a:rPr lang="en-US" altLang="ko-KR" sz="1300" dirty="0" err="1">
                <a:solidFill>
                  <a:schemeClr val="tx2"/>
                </a:solidFill>
              </a:rPr>
              <a:t>display.max_columns</a:t>
            </a:r>
            <a:r>
              <a:rPr lang="en-US" altLang="ko-KR" sz="1300" dirty="0">
                <a:solidFill>
                  <a:schemeClr val="tx2"/>
                </a:solidFill>
              </a:rPr>
              <a:t>', None)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모든 열 출력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print(df)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E0E494-EC1C-436A-8F85-4797571667B5}"/>
              </a:ext>
            </a:extLst>
          </p:cNvPr>
          <p:cNvSpPr/>
          <p:nvPr/>
        </p:nvSpPr>
        <p:spPr>
          <a:xfrm>
            <a:off x="7029954" y="262928"/>
            <a:ext cx="4724399" cy="6201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en-US" altLang="ko-KR" sz="1300" dirty="0" err="1">
                <a:solidFill>
                  <a:srgbClr val="00B050"/>
                </a:solidFill>
              </a:rPr>
              <a:t>iloc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</a:t>
            </a:r>
            <a:r>
              <a:rPr lang="en-US" altLang="ko-KR" sz="1300" dirty="0" err="1"/>
              <a:t>i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range(3):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'row =', </a:t>
            </a:r>
            <a:r>
              <a:rPr lang="en-US" altLang="ko-KR" sz="1300" dirty="0" err="1"/>
              <a:t>df.index</a:t>
            </a:r>
            <a:r>
              <a:rPr lang="en-US" altLang="ko-KR" sz="1300" dirty="0"/>
              <a:t>[</a:t>
            </a:r>
            <a:r>
              <a:rPr lang="en-US" altLang="ko-KR" sz="1300" dirty="0" err="1"/>
              <a:t>i</a:t>
            </a:r>
            <a:r>
              <a:rPr lang="en-US" altLang="ko-KR" sz="1300" dirty="0"/>
              <a:t>], </a:t>
            </a:r>
            <a:r>
              <a:rPr lang="en-US" altLang="ko-KR" sz="1300" dirty="0" err="1"/>
              <a:t>df.iloc</a:t>
            </a:r>
            <a:r>
              <a:rPr lang="en-US" altLang="ko-KR" sz="1300" dirty="0"/>
              <a:t>[i,0])</a:t>
            </a:r>
          </a:p>
          <a:p>
            <a:pPr>
              <a:lnSpc>
                <a:spcPct val="120000"/>
              </a:lnSpc>
            </a:pPr>
            <a:endParaRPr lang="en-US" altLang="ko-KR" sz="5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행 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en-US" altLang="ko-KR" sz="1300" dirty="0" err="1">
                <a:solidFill>
                  <a:srgbClr val="00B050"/>
                </a:solidFill>
              </a:rPr>
              <a:t>iterrows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index, row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</a:t>
            </a:r>
            <a:r>
              <a:rPr lang="en-US" altLang="ko-KR" sz="1300" dirty="0" err="1"/>
              <a:t>df.iterrows</a:t>
            </a:r>
            <a:r>
              <a:rPr lang="en-US" altLang="ko-KR" sz="1300" dirty="0"/>
              <a:t>():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(index, row['A'])</a:t>
            </a:r>
          </a:p>
          <a:p>
            <a:pPr>
              <a:lnSpc>
                <a:spcPct val="120000"/>
              </a:lnSpc>
            </a:pPr>
            <a:endParaRPr lang="en-US" altLang="ko-KR" sz="5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행 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en-US" altLang="ko-KR" sz="1300" dirty="0" err="1">
                <a:solidFill>
                  <a:srgbClr val="00B050"/>
                </a:solidFill>
              </a:rPr>
              <a:t>iterrows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index, row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</a:t>
            </a:r>
            <a:r>
              <a:rPr lang="en-US" altLang="ko-KR" sz="1300" dirty="0" err="1"/>
              <a:t>df.iteritems</a:t>
            </a:r>
            <a:r>
              <a:rPr lang="en-US" altLang="ko-KR" sz="1300" dirty="0"/>
              <a:t>():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(index, row[1])</a:t>
            </a:r>
          </a:p>
          <a:p>
            <a:pPr>
              <a:lnSpc>
                <a:spcPct val="120000"/>
              </a:lnSpc>
            </a:pPr>
            <a:endParaRPr lang="en-US" altLang="ko-KR" sz="5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전체 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en-US" altLang="ko-KR" sz="1300" dirty="0" err="1">
                <a:solidFill>
                  <a:srgbClr val="00B050"/>
                </a:solidFill>
              </a:rPr>
              <a:t>itertuples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row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</a:t>
            </a:r>
            <a:r>
              <a:rPr lang="en-US" altLang="ko-KR" sz="1300" dirty="0" err="1"/>
              <a:t>df.itertuples</a:t>
            </a:r>
            <a:r>
              <a:rPr lang="en-US" altLang="ko-KR" sz="1300" dirty="0"/>
              <a:t>():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</a:t>
            </a:r>
            <a:r>
              <a:rPr lang="en-US" altLang="ko-KR" sz="1300" dirty="0" err="1"/>
              <a:t>row.Index</a:t>
            </a:r>
            <a:r>
              <a:rPr lang="en-US" altLang="ko-KR" sz="1300" dirty="0"/>
              <a:t>, row[1])</a:t>
            </a:r>
          </a:p>
          <a:p>
            <a:pPr>
              <a:lnSpc>
                <a:spcPct val="120000"/>
              </a:lnSpc>
            </a:pPr>
            <a:endParaRPr lang="en-US" altLang="ko-KR" sz="5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ko-KR" altLang="en-US" sz="1300" dirty="0">
                <a:solidFill>
                  <a:srgbClr val="00B050"/>
                </a:solidFill>
              </a:rPr>
              <a:t>특정 열의 데이터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data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df['A']: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(data)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 프레임 </a:t>
            </a:r>
            <a:r>
              <a:rPr lang="en-US" altLang="ko-KR" sz="1300" dirty="0">
                <a:solidFill>
                  <a:srgbClr val="00B050"/>
                </a:solidFill>
              </a:rPr>
              <a:t>Excel</a:t>
            </a:r>
            <a:r>
              <a:rPr lang="ko-KR" altLang="en-US" sz="1300" dirty="0">
                <a:solidFill>
                  <a:srgbClr val="00B050"/>
                </a:solidFill>
              </a:rPr>
              <a:t>로 출력하기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df.to_excel</a:t>
            </a:r>
            <a:r>
              <a:rPr lang="en-US" altLang="ko-KR" sz="1300" dirty="0">
                <a:solidFill>
                  <a:schemeClr val="tx2"/>
                </a:solidFill>
              </a:rPr>
              <a:t>('dataframe.xlsx', </a:t>
            </a:r>
            <a:r>
              <a:rPr lang="en-US" altLang="ko-KR" sz="1300" dirty="0" err="1">
                <a:solidFill>
                  <a:schemeClr val="tx2"/>
                </a:solidFill>
              </a:rPr>
              <a:t>sheet_name</a:t>
            </a:r>
            <a:r>
              <a:rPr lang="en-US" altLang="ko-KR" sz="1300" dirty="0">
                <a:solidFill>
                  <a:schemeClr val="tx2"/>
                </a:solidFill>
              </a:rPr>
              <a:t>='Sheet1')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Excel </a:t>
            </a:r>
            <a:r>
              <a:rPr lang="ko-KR" altLang="en-US" sz="1300" dirty="0">
                <a:solidFill>
                  <a:srgbClr val="00B050"/>
                </a:solidFill>
              </a:rPr>
              <a:t>데이터 가져오기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xlsx_file</a:t>
            </a:r>
            <a:r>
              <a:rPr lang="en-US" altLang="ko-KR" sz="1300" dirty="0">
                <a:solidFill>
                  <a:schemeClr val="tx2"/>
                </a:solidFill>
              </a:rPr>
              <a:t> = </a:t>
            </a:r>
            <a:r>
              <a:rPr lang="en-US" altLang="ko-KR" sz="1300" dirty="0" err="1">
                <a:solidFill>
                  <a:schemeClr val="tx2"/>
                </a:solidFill>
              </a:rPr>
              <a:t>pd.ExcelFile</a:t>
            </a:r>
            <a:r>
              <a:rPr lang="en-US" altLang="ko-KR" sz="1300" dirty="0">
                <a:solidFill>
                  <a:schemeClr val="tx2"/>
                </a:solidFill>
              </a:rPr>
              <a:t>('dataframe.xlsx')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df_xlsx</a:t>
            </a:r>
            <a:r>
              <a:rPr lang="en-US" altLang="ko-KR" sz="1300" dirty="0">
                <a:solidFill>
                  <a:schemeClr val="tx2"/>
                </a:solidFill>
              </a:rPr>
              <a:t> = </a:t>
            </a:r>
            <a:r>
              <a:rPr lang="en-US" altLang="ko-KR" sz="1300" dirty="0" err="1">
                <a:solidFill>
                  <a:schemeClr val="tx2"/>
                </a:solidFill>
              </a:rPr>
              <a:t>pd.read_excel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xlsx_file</a:t>
            </a:r>
            <a:r>
              <a:rPr lang="en-US" altLang="ko-KR" sz="1300" dirty="0">
                <a:solidFill>
                  <a:schemeClr val="tx2"/>
                </a:solidFill>
              </a:rPr>
              <a:t>, 'Sheet1', </a:t>
            </a:r>
            <a:r>
              <a:rPr lang="en-US" altLang="ko-KR" sz="1300" dirty="0" err="1">
                <a:solidFill>
                  <a:schemeClr val="tx2"/>
                </a:solidFill>
              </a:rPr>
              <a:t>index_col</a:t>
            </a:r>
            <a:r>
              <a:rPr lang="en-US" altLang="ko-KR" sz="1300" dirty="0">
                <a:solidFill>
                  <a:schemeClr val="tx2"/>
                </a:solidFill>
              </a:rPr>
              <a:t> = 0)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</a:t>
            </a:r>
            <a:r>
              <a:rPr lang="en-US" altLang="ko-KR" sz="1300" dirty="0" err="1">
                <a:solidFill>
                  <a:schemeClr val="tx2"/>
                </a:solidFill>
              </a:rPr>
              <a:t>df_xlsx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61826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7EB6442-976A-49AC-9737-925F242445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85990D-DF1D-4E53-AEAA-13DB0AF4F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FFT Analysis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B33DB5-7479-4CC8-BB4D-DD92163E3128}"/>
              </a:ext>
            </a:extLst>
          </p:cNvPr>
          <p:cNvSpPr/>
          <p:nvPr/>
        </p:nvSpPr>
        <p:spPr>
          <a:xfrm>
            <a:off x="413598" y="1518273"/>
            <a:ext cx="6077980" cy="4720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numpy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/>
              <a:t> np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from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scipy.fftpack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fft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fftfreq</a:t>
            </a: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matplotlib.pyplot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plt</a:t>
            </a:r>
            <a:endParaRPr lang="en-US" altLang="ko-KR" sz="1400" dirty="0"/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샘플링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start = 0 	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신호시작</a:t>
            </a:r>
            <a:r>
              <a:rPr lang="en-US" altLang="ko-KR" sz="1400" dirty="0">
                <a:solidFill>
                  <a:srgbClr val="00B050"/>
                </a:solidFill>
              </a:rPr>
              <a:t>(s)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end = 1	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신호종료</a:t>
            </a:r>
            <a:r>
              <a:rPr lang="en-US" altLang="ko-KR" sz="1400" dirty="0">
                <a:solidFill>
                  <a:srgbClr val="00B050"/>
                </a:solidFill>
              </a:rPr>
              <a:t>(s)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dx = 1000	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샘플링 속도</a:t>
            </a:r>
            <a:r>
              <a:rPr lang="en-US" altLang="ko-KR" sz="1400" dirty="0">
                <a:solidFill>
                  <a:srgbClr val="00B050"/>
                </a:solidFill>
              </a:rPr>
              <a:t>(</a:t>
            </a:r>
            <a:r>
              <a:rPr lang="en-US" altLang="ko-KR" sz="1400" dirty="0" err="1">
                <a:solidFill>
                  <a:srgbClr val="00B050"/>
                </a:solidFill>
              </a:rPr>
              <a:t>hz</a:t>
            </a:r>
            <a:r>
              <a:rPr lang="en-US" altLang="ko-KR" sz="14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대상 시그널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time = </a:t>
            </a:r>
            <a:r>
              <a:rPr lang="en-US" altLang="ko-KR" sz="1400" dirty="0" err="1"/>
              <a:t>np.linspace</a:t>
            </a:r>
            <a:r>
              <a:rPr lang="en-US" altLang="ko-KR" sz="1400" dirty="0"/>
              <a:t>(start, end, dx)	</a:t>
            </a:r>
            <a:r>
              <a:rPr lang="en-US" altLang="ko-KR" sz="1400" dirty="0">
                <a:solidFill>
                  <a:srgbClr val="00B050"/>
                </a:solidFill>
              </a:rPr>
              <a:t># 1000hz </a:t>
            </a:r>
            <a:r>
              <a:rPr lang="ko-KR" altLang="en-US" sz="1400" dirty="0">
                <a:solidFill>
                  <a:srgbClr val="00B050"/>
                </a:solidFill>
              </a:rPr>
              <a:t>샘플링</a:t>
            </a:r>
            <a:endParaRPr lang="en-US" altLang="ko-KR" sz="14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endParaRPr lang="ko-KR" altLang="en-US" sz="1400" dirty="0"/>
          </a:p>
          <a:p>
            <a:pPr>
              <a:lnSpc>
                <a:spcPct val="120000"/>
              </a:lnSpc>
            </a:pPr>
            <a:r>
              <a:rPr lang="en-US" altLang="ko-KR" sz="1400" dirty="0"/>
              <a:t>s1 = 2 * </a:t>
            </a:r>
            <a:r>
              <a:rPr lang="en-US" altLang="ko-KR" sz="1400" dirty="0" err="1"/>
              <a:t>np.sin</a:t>
            </a:r>
            <a:r>
              <a:rPr lang="en-US" altLang="ko-KR" sz="1400" dirty="0"/>
              <a:t>(10 * 2 *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* time)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</a:t>
            </a:r>
            <a:r>
              <a:rPr lang="en-US" altLang="ko-KR" sz="1400" dirty="0">
                <a:solidFill>
                  <a:srgbClr val="00B050"/>
                </a:solidFill>
              </a:rPr>
              <a:t>2.0, </a:t>
            </a:r>
            <a:r>
              <a:rPr lang="ko-KR" altLang="en-US" sz="1400" dirty="0">
                <a:solidFill>
                  <a:srgbClr val="00B050"/>
                </a:solidFill>
              </a:rPr>
              <a:t>주파수</a:t>
            </a:r>
            <a:r>
              <a:rPr lang="en-US" altLang="ko-KR" sz="1400" dirty="0">
                <a:solidFill>
                  <a:srgbClr val="00B050"/>
                </a:solidFill>
              </a:rPr>
              <a:t> 10Hz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s2 = 1 * </a:t>
            </a:r>
            <a:r>
              <a:rPr lang="en-US" altLang="ko-KR" sz="1400" dirty="0" err="1"/>
              <a:t>np.sin</a:t>
            </a:r>
            <a:r>
              <a:rPr lang="en-US" altLang="ko-KR" sz="1400" dirty="0"/>
              <a:t>(20 * 2 *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* time)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</a:t>
            </a:r>
            <a:r>
              <a:rPr lang="en-US" altLang="ko-KR" sz="1400" dirty="0">
                <a:solidFill>
                  <a:srgbClr val="00B050"/>
                </a:solidFill>
              </a:rPr>
              <a:t>1.0, </a:t>
            </a:r>
            <a:r>
              <a:rPr lang="ko-KR" altLang="en-US" sz="1400" dirty="0">
                <a:solidFill>
                  <a:srgbClr val="00B050"/>
                </a:solidFill>
              </a:rPr>
              <a:t>주파수</a:t>
            </a:r>
            <a:r>
              <a:rPr lang="en-US" altLang="ko-KR" sz="1400" dirty="0">
                <a:solidFill>
                  <a:srgbClr val="00B050"/>
                </a:solidFill>
              </a:rPr>
              <a:t> 20Hz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s3 = 0.5 * </a:t>
            </a:r>
            <a:r>
              <a:rPr lang="en-US" altLang="ko-KR" sz="1400" dirty="0" err="1"/>
              <a:t>np.sin</a:t>
            </a:r>
            <a:r>
              <a:rPr lang="en-US" altLang="ko-KR" sz="1400" dirty="0"/>
              <a:t>(30 * 2 *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* time) 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</a:t>
            </a:r>
            <a:r>
              <a:rPr lang="en-US" altLang="ko-KR" sz="1400" dirty="0">
                <a:solidFill>
                  <a:srgbClr val="00B050"/>
                </a:solidFill>
              </a:rPr>
              <a:t>0.5, </a:t>
            </a:r>
            <a:r>
              <a:rPr lang="ko-KR" altLang="en-US" sz="1400" dirty="0">
                <a:solidFill>
                  <a:srgbClr val="00B050"/>
                </a:solidFill>
              </a:rPr>
              <a:t>주파수</a:t>
            </a:r>
            <a:r>
              <a:rPr lang="en-US" altLang="ko-KR" sz="1400" dirty="0">
                <a:solidFill>
                  <a:srgbClr val="00B050"/>
                </a:solidFill>
              </a:rPr>
              <a:t> 30Hz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s4 = 1.5 * </a:t>
            </a:r>
            <a:r>
              <a:rPr lang="en-US" altLang="ko-KR" sz="1400" dirty="0" err="1"/>
              <a:t>np.sin</a:t>
            </a:r>
            <a:r>
              <a:rPr lang="en-US" altLang="ko-KR" sz="1400" dirty="0"/>
              <a:t>(40 * 2 *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* time)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</a:t>
            </a:r>
            <a:r>
              <a:rPr lang="en-US" altLang="ko-KR" sz="1400" dirty="0">
                <a:solidFill>
                  <a:srgbClr val="00B050"/>
                </a:solidFill>
              </a:rPr>
              <a:t>1.5, </a:t>
            </a:r>
            <a:r>
              <a:rPr lang="ko-KR" altLang="en-US" sz="1400" dirty="0">
                <a:solidFill>
                  <a:srgbClr val="00B050"/>
                </a:solidFill>
              </a:rPr>
              <a:t>주파수</a:t>
            </a:r>
            <a:r>
              <a:rPr lang="en-US" altLang="ko-KR" sz="1400" dirty="0">
                <a:solidFill>
                  <a:srgbClr val="00B050"/>
                </a:solidFill>
              </a:rPr>
              <a:t> 40Hz</a:t>
            </a:r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/>
              <a:t>s = s1 + s2 + s3 + s4	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신호 중첩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58E46F-6D1B-48EE-87D2-BDFBC5A80670}"/>
              </a:ext>
            </a:extLst>
          </p:cNvPr>
          <p:cNvSpPr/>
          <p:nvPr/>
        </p:nvSpPr>
        <p:spPr>
          <a:xfrm>
            <a:off x="6871667" y="1434084"/>
            <a:ext cx="5081150" cy="5239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FFT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fft_val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fft</a:t>
            </a:r>
            <a:r>
              <a:rPr lang="en-US" altLang="ko-KR" sz="1400" dirty="0"/>
              <a:t>(s) 		       </a:t>
            </a:r>
            <a:r>
              <a:rPr lang="en-US" altLang="ko-KR" sz="1400" dirty="0">
                <a:solidFill>
                  <a:srgbClr val="00B050"/>
                </a:solidFill>
              </a:rPr>
              <a:t># FFT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fft_norm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fft_val</a:t>
            </a:r>
            <a:r>
              <a:rPr lang="en-US" altLang="ko-KR" sz="1400" dirty="0"/>
              <a:t> / 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(time)	       </a:t>
            </a:r>
            <a:r>
              <a:rPr lang="en-US" altLang="ko-KR" sz="1400" dirty="0">
                <a:solidFill>
                  <a:srgbClr val="00B050"/>
                </a:solidFill>
              </a:rPr>
              <a:t># FFT </a:t>
            </a:r>
            <a:r>
              <a:rPr lang="ko-KR" altLang="en-US" sz="1400" dirty="0">
                <a:solidFill>
                  <a:srgbClr val="00B050"/>
                </a:solidFill>
              </a:rPr>
              <a:t>결과 정규화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strength = 2 * abs(</a:t>
            </a:r>
            <a:r>
              <a:rPr lang="en-US" altLang="ko-KR" sz="1400" dirty="0" err="1"/>
              <a:t>fft_norm</a:t>
            </a:r>
            <a:r>
              <a:rPr lang="en-US" altLang="ko-KR" sz="1400" dirty="0"/>
              <a:t>) 	       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음의 영역 제거 반영</a:t>
            </a:r>
            <a:endParaRPr lang="en-US" altLang="ko-KR" sz="14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/>
              <a:t>frequency = </a:t>
            </a:r>
            <a:r>
              <a:rPr lang="en-US" altLang="ko-KR" sz="1400" dirty="0" err="1"/>
              <a:t>fftfreq</a:t>
            </a:r>
            <a:r>
              <a:rPr lang="en-US" altLang="ko-KR" sz="1400" dirty="0"/>
              <a:t>(dx, (end-start)/dx)    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주파수 축</a:t>
            </a:r>
          </a:p>
          <a:p>
            <a:pPr>
              <a:lnSpc>
                <a:spcPct val="120000"/>
              </a:lnSpc>
            </a:pPr>
            <a:endParaRPr lang="ko-KR" altLang="en-US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Plot signal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plt.figure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figsize</a:t>
            </a:r>
            <a:r>
              <a:rPr lang="en-US" altLang="ko-KR" sz="1400" dirty="0"/>
              <a:t>=(10,6))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plt.subplot</a:t>
            </a:r>
            <a:r>
              <a:rPr lang="en-US" altLang="ko-KR" sz="1400" dirty="0"/>
              <a:t>(2,1,1)              </a:t>
            </a:r>
            <a:r>
              <a:rPr lang="en-US" altLang="ko-KR" sz="1400" dirty="0">
                <a:solidFill>
                  <a:srgbClr val="00B050"/>
                </a:solidFill>
              </a:rPr>
              <a:t># plot </a:t>
            </a:r>
            <a:r>
              <a:rPr lang="ko-KR" altLang="en-US" sz="1400" dirty="0">
                <a:solidFill>
                  <a:srgbClr val="00B050"/>
                </a:solidFill>
              </a:rPr>
              <a:t>영역 </a:t>
            </a:r>
            <a:r>
              <a:rPr lang="en-US" altLang="ko-KR" sz="1400" dirty="0">
                <a:solidFill>
                  <a:srgbClr val="00B050"/>
                </a:solidFill>
              </a:rPr>
              <a:t>2x1 </a:t>
            </a:r>
            <a:r>
              <a:rPr lang="ko-KR" altLang="en-US" sz="1400" dirty="0">
                <a:solidFill>
                  <a:srgbClr val="00B050"/>
                </a:solidFill>
              </a:rPr>
              <a:t>중의 </a:t>
            </a:r>
            <a:r>
              <a:rPr lang="en-US" altLang="ko-KR" sz="1400" dirty="0">
                <a:solidFill>
                  <a:srgbClr val="00B050"/>
                </a:solidFill>
              </a:rPr>
              <a:t>1 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plt.plot</a:t>
            </a:r>
            <a:r>
              <a:rPr lang="en-US" altLang="ko-KR" sz="1400" dirty="0"/>
              <a:t>(time, s)</a:t>
            </a:r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plot FFT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plt.subplot</a:t>
            </a:r>
            <a:r>
              <a:rPr lang="en-US" altLang="ko-KR" sz="1400" dirty="0"/>
              <a:t>(2,1,2)              </a:t>
            </a:r>
            <a:r>
              <a:rPr lang="en-US" altLang="ko-KR" sz="1400" dirty="0">
                <a:solidFill>
                  <a:srgbClr val="00B050"/>
                </a:solidFill>
              </a:rPr>
              <a:t># plot </a:t>
            </a:r>
            <a:r>
              <a:rPr lang="ko-KR" altLang="en-US" sz="1400" dirty="0">
                <a:solidFill>
                  <a:srgbClr val="00B050"/>
                </a:solidFill>
              </a:rPr>
              <a:t>영역 </a:t>
            </a:r>
            <a:r>
              <a:rPr lang="en-US" altLang="ko-KR" sz="1400" dirty="0">
                <a:solidFill>
                  <a:srgbClr val="00B050"/>
                </a:solidFill>
              </a:rPr>
              <a:t>2x1 </a:t>
            </a:r>
            <a:r>
              <a:rPr lang="ko-KR" altLang="en-US" sz="1400" dirty="0">
                <a:solidFill>
                  <a:srgbClr val="00B050"/>
                </a:solidFill>
              </a:rPr>
              <a:t>중의 </a:t>
            </a:r>
            <a:r>
              <a:rPr lang="en-US" altLang="ko-KR" sz="1400" dirty="0">
                <a:solidFill>
                  <a:srgbClr val="00B050"/>
                </a:solidFill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plt.xlim</a:t>
            </a:r>
            <a:r>
              <a:rPr lang="en-US" altLang="ko-KR" sz="1400" dirty="0"/>
              <a:t>(0, 50, 10)             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양의 주파수 영역만 표시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plt.ylim</a:t>
            </a:r>
            <a:r>
              <a:rPr lang="en-US" altLang="ko-KR" sz="1400" dirty="0"/>
              <a:t>(0, 3, 0.5)              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축 설정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plt.grid</a:t>
            </a:r>
            <a:r>
              <a:rPr lang="en-US" altLang="ko-KR" sz="1400" dirty="0"/>
              <a:t>()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plt.bar</a:t>
            </a:r>
            <a:r>
              <a:rPr lang="en-US" altLang="ko-KR" sz="1400" dirty="0"/>
              <a:t>(frequency, strength, color='red', width=0.5)</a:t>
            </a:r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show plot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046E5-E5E1-4A83-BCC7-5A381F466324}"/>
              </a:ext>
            </a:extLst>
          </p:cNvPr>
          <p:cNvSpPr txBox="1"/>
          <p:nvPr/>
        </p:nvSpPr>
        <p:spPr>
          <a:xfrm>
            <a:off x="241300" y="858143"/>
            <a:ext cx="8257645" cy="414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chemeClr val="tx2"/>
                </a:solidFill>
              </a:rPr>
              <a:t>Scipy</a:t>
            </a:r>
            <a:r>
              <a:rPr lang="en-US" altLang="ko-KR" dirty="0">
                <a:solidFill>
                  <a:schemeClr val="tx2"/>
                </a:solidFill>
              </a:rPr>
              <a:t> FFT </a:t>
            </a:r>
            <a:r>
              <a:rPr lang="en-US" altLang="ko-KR" sz="1800" dirty="0">
                <a:solidFill>
                  <a:schemeClr val="tx2"/>
                </a:solidFill>
              </a:rPr>
              <a:t>Tutorial : </a:t>
            </a:r>
            <a:r>
              <a:rPr lang="en-US" altLang="ko-KR" sz="1800" dirty="0">
                <a:solidFill>
                  <a:schemeClr val="tx2"/>
                </a:solidFill>
                <a:hlinkClick r:id="rId2"/>
              </a:rPr>
              <a:t>https://docs.scipy.org/doc/scipy/reference/tutorial/fft.html</a:t>
            </a:r>
            <a:r>
              <a:rPr lang="en-US" altLang="ko-KR" sz="1800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08157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7EB6442-976A-49AC-9737-925F242445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0017" y="142196"/>
            <a:ext cx="11712000" cy="215900"/>
          </a:xfrm>
        </p:spPr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85990D-DF1D-4E53-AEAA-13DB0AF4F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STFT Analysis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253A4-C518-47B2-BEB4-3167B6B7EBB1}"/>
              </a:ext>
            </a:extLst>
          </p:cNvPr>
          <p:cNvSpPr txBox="1"/>
          <p:nvPr/>
        </p:nvSpPr>
        <p:spPr>
          <a:xfrm>
            <a:off x="684936" y="1339994"/>
            <a:ext cx="3429144" cy="5266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matplotlib.pyplot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plt</a:t>
            </a: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numpy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np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신호 데이터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dt = 0.001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t = </a:t>
            </a:r>
            <a:r>
              <a:rPr lang="en-US" altLang="ko-KR" sz="1300" dirty="0" err="1">
                <a:solidFill>
                  <a:schemeClr val="tx2"/>
                </a:solidFill>
              </a:rPr>
              <a:t>np.arange</a:t>
            </a:r>
            <a:r>
              <a:rPr lang="en-US" altLang="ko-KR" sz="1300" dirty="0">
                <a:solidFill>
                  <a:schemeClr val="tx2"/>
                </a:solidFill>
              </a:rPr>
              <a:t>(0.0, 10.0, dt)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s1 = </a:t>
            </a:r>
            <a:r>
              <a:rPr lang="en-US" altLang="ko-KR" sz="1300" dirty="0" err="1">
                <a:solidFill>
                  <a:schemeClr val="tx2"/>
                </a:solidFill>
              </a:rPr>
              <a:t>np.sin</a:t>
            </a:r>
            <a:r>
              <a:rPr lang="en-US" altLang="ko-KR" sz="1300" dirty="0">
                <a:solidFill>
                  <a:schemeClr val="tx2"/>
                </a:solidFill>
              </a:rPr>
              <a:t>(2 * </a:t>
            </a:r>
            <a:r>
              <a:rPr lang="en-US" altLang="ko-KR" sz="1300" dirty="0" err="1">
                <a:solidFill>
                  <a:schemeClr val="tx2"/>
                </a:solidFill>
              </a:rPr>
              <a:t>np.pi</a:t>
            </a:r>
            <a:r>
              <a:rPr lang="en-US" altLang="ko-KR" sz="1300" dirty="0">
                <a:solidFill>
                  <a:schemeClr val="tx2"/>
                </a:solidFill>
              </a:rPr>
              <a:t> * 10 * t)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s2 = </a:t>
            </a:r>
            <a:r>
              <a:rPr lang="en-US" altLang="ko-KR" sz="1300" dirty="0" err="1">
                <a:solidFill>
                  <a:schemeClr val="tx2"/>
                </a:solidFill>
              </a:rPr>
              <a:t>np.sin</a:t>
            </a:r>
            <a:r>
              <a:rPr lang="en-US" altLang="ko-KR" sz="1300" dirty="0">
                <a:solidFill>
                  <a:schemeClr val="tx2"/>
                </a:solidFill>
              </a:rPr>
              <a:t>(2 * </a:t>
            </a:r>
            <a:r>
              <a:rPr lang="en-US" altLang="ko-KR" sz="1300" dirty="0" err="1">
                <a:solidFill>
                  <a:schemeClr val="tx2"/>
                </a:solidFill>
              </a:rPr>
              <a:t>np.pi</a:t>
            </a:r>
            <a:r>
              <a:rPr lang="en-US" altLang="ko-KR" sz="1300" dirty="0">
                <a:solidFill>
                  <a:schemeClr val="tx2"/>
                </a:solidFill>
              </a:rPr>
              <a:t> * 100 * t)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s3 = 0.5 * </a:t>
            </a:r>
            <a:r>
              <a:rPr lang="en-US" altLang="ko-KR" sz="1300" dirty="0" err="1">
                <a:solidFill>
                  <a:schemeClr val="tx2"/>
                </a:solidFill>
              </a:rPr>
              <a:t>np.sin</a:t>
            </a:r>
            <a:r>
              <a:rPr lang="en-US" altLang="ko-KR" sz="1300" dirty="0">
                <a:solidFill>
                  <a:schemeClr val="tx2"/>
                </a:solidFill>
              </a:rPr>
              <a:t>(2 * </a:t>
            </a:r>
            <a:r>
              <a:rPr lang="en-US" altLang="ko-KR" sz="1300" dirty="0" err="1">
                <a:solidFill>
                  <a:schemeClr val="tx2"/>
                </a:solidFill>
              </a:rPr>
              <a:t>np.pi</a:t>
            </a:r>
            <a:r>
              <a:rPr lang="en-US" altLang="ko-KR" sz="1300" dirty="0">
                <a:solidFill>
                  <a:schemeClr val="tx2"/>
                </a:solidFill>
              </a:rPr>
              <a:t> * 300 * t)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s2, s3 </a:t>
            </a:r>
            <a:r>
              <a:rPr lang="ko-KR" altLang="en-US" sz="1300" dirty="0">
                <a:solidFill>
                  <a:srgbClr val="00B050"/>
                </a:solidFill>
              </a:rPr>
              <a:t>신호 중첩 시간 설정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s2[t &lt;= 2] = s2[7 &lt;= t] = 0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s3[t &lt;= 6] = s3[9 &lt;= t] = 0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노이즈 신호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np.random.seed</a:t>
            </a:r>
            <a:r>
              <a:rPr lang="en-US" altLang="ko-KR" sz="1300" dirty="0">
                <a:solidFill>
                  <a:schemeClr val="tx2"/>
                </a:solidFill>
              </a:rPr>
              <a:t>(1)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nse</a:t>
            </a:r>
            <a:r>
              <a:rPr lang="en-US" altLang="ko-KR" sz="1300" dirty="0">
                <a:solidFill>
                  <a:schemeClr val="tx2"/>
                </a:solidFill>
              </a:rPr>
              <a:t> = 0.01 * </a:t>
            </a:r>
            <a:r>
              <a:rPr lang="en-US" altLang="ko-KR" sz="1300" dirty="0" err="1">
                <a:solidFill>
                  <a:schemeClr val="tx2"/>
                </a:solidFill>
              </a:rPr>
              <a:t>np.random.random</a:t>
            </a:r>
            <a:r>
              <a:rPr lang="en-US" altLang="ko-KR" sz="1300" dirty="0">
                <a:solidFill>
                  <a:schemeClr val="tx2"/>
                </a:solidFill>
              </a:rPr>
              <a:t>(size=</a:t>
            </a:r>
            <a:r>
              <a:rPr lang="en-US" altLang="ko-KR" sz="1300" dirty="0" err="1">
                <a:solidFill>
                  <a:schemeClr val="tx2"/>
                </a:solidFill>
              </a:rPr>
              <a:t>len</a:t>
            </a:r>
            <a:r>
              <a:rPr lang="en-US" altLang="ko-KR" sz="1300" dirty="0">
                <a:solidFill>
                  <a:schemeClr val="tx2"/>
                </a:solidFill>
              </a:rPr>
              <a:t>(t))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신호 중첩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x = s1 + s2 + s3 + </a:t>
            </a:r>
            <a:r>
              <a:rPr lang="en-US" altLang="ko-KR" sz="1300" dirty="0" err="1">
                <a:solidFill>
                  <a:schemeClr val="tx2"/>
                </a:solidFill>
              </a:rPr>
              <a:t>nse</a:t>
            </a:r>
            <a:endParaRPr lang="en-US" altLang="ko-KR" sz="13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23AB0C-AE53-4F2D-B7AF-97DD04A4C1D2}"/>
              </a:ext>
            </a:extLst>
          </p:cNvPr>
          <p:cNvSpPr txBox="1"/>
          <p:nvPr/>
        </p:nvSpPr>
        <p:spPr>
          <a:xfrm>
            <a:off x="241300" y="783888"/>
            <a:ext cx="11662232" cy="414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tx2"/>
                </a:solidFill>
              </a:rPr>
              <a:t>Matplotlib Spectrogram </a:t>
            </a:r>
            <a:r>
              <a:rPr lang="en-US" altLang="ko-KR" sz="1800" dirty="0">
                <a:solidFill>
                  <a:schemeClr val="tx2"/>
                </a:solidFill>
              </a:rPr>
              <a:t>Tutorial : </a:t>
            </a:r>
            <a:r>
              <a:rPr lang="en-US" altLang="ko-KR" sz="1800" dirty="0">
                <a:solidFill>
                  <a:schemeClr val="tx2"/>
                </a:solidFill>
                <a:hlinkClick r:id="rId2"/>
              </a:rPr>
              <a:t>https://docs.w3cub.com/matplotlib~3.1/_as_gen/matplotlib.pyplot.specgram</a:t>
            </a:r>
            <a:r>
              <a:rPr lang="en-US" altLang="ko-KR" sz="18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D6B3F-B9C8-4800-8021-083DCEC019A5}"/>
              </a:ext>
            </a:extLst>
          </p:cNvPr>
          <p:cNvSpPr txBox="1"/>
          <p:nvPr/>
        </p:nvSpPr>
        <p:spPr>
          <a:xfrm>
            <a:off x="5660043" y="1718230"/>
            <a:ext cx="5490606" cy="4746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분석 설정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Fs = int(1.0 / dt)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샘플링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N_FFT = 200     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프레임 크기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N_Overlap</a:t>
            </a:r>
            <a:r>
              <a:rPr lang="en-US" altLang="ko-KR" sz="1300" dirty="0">
                <a:solidFill>
                  <a:schemeClr val="tx2"/>
                </a:solidFill>
              </a:rPr>
              <a:t> = 10  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프레임</a:t>
            </a:r>
            <a:r>
              <a:rPr lang="en-US" altLang="ko-KR" sz="1300" dirty="0">
                <a:solidFill>
                  <a:srgbClr val="00B050"/>
                </a:solidFill>
              </a:rPr>
              <a:t> </a:t>
            </a:r>
            <a:r>
              <a:rPr lang="ko-KR" altLang="en-US" sz="1300" dirty="0">
                <a:solidFill>
                  <a:srgbClr val="00B050"/>
                </a:solidFill>
              </a:rPr>
              <a:t>오버랩 크기</a:t>
            </a:r>
          </a:p>
          <a:p>
            <a:pPr algn="l">
              <a:lnSpc>
                <a:spcPct val="130000"/>
              </a:lnSpc>
            </a:pPr>
            <a:endParaRPr lang="ko-KR" altLang="en-US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subplot ax1, ax2 </a:t>
            </a:r>
            <a:r>
              <a:rPr lang="ko-KR" altLang="en-US" sz="1300" dirty="0">
                <a:solidFill>
                  <a:srgbClr val="00B050"/>
                </a:solidFill>
              </a:rPr>
              <a:t>생성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fig, (ax1, ax2) = </a:t>
            </a:r>
            <a:r>
              <a:rPr lang="en-US" altLang="ko-KR" sz="1300" dirty="0" err="1">
                <a:solidFill>
                  <a:schemeClr val="tx2"/>
                </a:solidFill>
              </a:rPr>
              <a:t>plt.subplots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nrows</a:t>
            </a:r>
            <a:r>
              <a:rPr lang="en-US" altLang="ko-KR" sz="1300" dirty="0">
                <a:solidFill>
                  <a:schemeClr val="tx2"/>
                </a:solidFill>
              </a:rPr>
              <a:t>=2, </a:t>
            </a:r>
            <a:r>
              <a:rPr lang="en-US" altLang="ko-KR" sz="1300" dirty="0" err="1">
                <a:solidFill>
                  <a:schemeClr val="tx2"/>
                </a:solidFill>
              </a:rPr>
              <a:t>figsize</a:t>
            </a:r>
            <a:r>
              <a:rPr lang="en-US" altLang="ko-KR" sz="1300" dirty="0">
                <a:solidFill>
                  <a:schemeClr val="tx2"/>
                </a:solidFill>
              </a:rPr>
              <a:t>=(10,6))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신호 그래프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ax1.plot(t, x)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ax1.grid()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STFT </a:t>
            </a:r>
            <a:r>
              <a:rPr lang="ko-KR" altLang="en-US" sz="1300" dirty="0">
                <a:solidFill>
                  <a:srgbClr val="00B050"/>
                </a:solidFill>
              </a:rPr>
              <a:t>그래프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Spectrum, </a:t>
            </a:r>
            <a:r>
              <a:rPr lang="en-US" altLang="ko-KR" sz="1300" dirty="0" err="1">
                <a:solidFill>
                  <a:schemeClr val="tx2"/>
                </a:solidFill>
              </a:rPr>
              <a:t>freqs</a:t>
            </a:r>
            <a:r>
              <a:rPr lang="en-US" altLang="ko-KR" sz="1300" dirty="0">
                <a:solidFill>
                  <a:schemeClr val="tx2"/>
                </a:solidFill>
              </a:rPr>
              <a:t>, </a:t>
            </a:r>
            <a:r>
              <a:rPr lang="en-US" altLang="ko-KR" sz="1300" dirty="0" err="1">
                <a:solidFill>
                  <a:schemeClr val="tx2"/>
                </a:solidFill>
              </a:rPr>
              <a:t>t_axis</a:t>
            </a:r>
            <a:r>
              <a:rPr lang="en-US" altLang="ko-KR" sz="1300" dirty="0">
                <a:solidFill>
                  <a:schemeClr val="tx2"/>
                </a:solidFill>
              </a:rPr>
              <a:t>, im = ax2.</a:t>
            </a:r>
            <a:r>
              <a:rPr lang="en-US" altLang="ko-KR" sz="1300" b="1" dirty="0">
                <a:solidFill>
                  <a:schemeClr val="tx2"/>
                </a:solidFill>
              </a:rPr>
              <a:t>specgram</a:t>
            </a:r>
            <a:r>
              <a:rPr lang="en-US" altLang="ko-KR" sz="1300" dirty="0">
                <a:solidFill>
                  <a:schemeClr val="tx2"/>
                </a:solidFill>
              </a:rPr>
              <a:t> (x, Fs=Fs, NFFT=N_FFT, 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			</a:t>
            </a:r>
            <a:r>
              <a:rPr lang="en-US" altLang="ko-KR" sz="1300" dirty="0" err="1">
                <a:solidFill>
                  <a:schemeClr val="tx2"/>
                </a:solidFill>
              </a:rPr>
              <a:t>noverlap</a:t>
            </a:r>
            <a:r>
              <a:rPr lang="en-US" altLang="ko-KR" sz="1300" dirty="0">
                <a:solidFill>
                  <a:schemeClr val="tx2"/>
                </a:solidFill>
              </a:rPr>
              <a:t>=</a:t>
            </a:r>
            <a:r>
              <a:rPr lang="en-US" altLang="ko-KR" sz="1300" dirty="0" err="1">
                <a:solidFill>
                  <a:schemeClr val="tx2"/>
                </a:solidFill>
              </a:rPr>
              <a:t>N_Overlap</a:t>
            </a:r>
            <a:r>
              <a:rPr lang="en-US" altLang="ko-KR" sz="1300" dirty="0">
                <a:solidFill>
                  <a:schemeClr val="tx2"/>
                </a:solidFill>
              </a:rPr>
              <a:t>, mode='</a:t>
            </a:r>
            <a:r>
              <a:rPr lang="en-US" altLang="ko-KR" sz="1300" dirty="0" err="1">
                <a:solidFill>
                  <a:schemeClr val="tx2"/>
                </a:solidFill>
              </a:rPr>
              <a:t>psd</a:t>
            </a:r>
            <a:r>
              <a:rPr lang="en-US" altLang="ko-KR" sz="1300" dirty="0">
                <a:solidFill>
                  <a:schemeClr val="tx2"/>
                </a:solidFill>
              </a:rPr>
              <a:t>')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그리기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plt.show</a:t>
            </a:r>
            <a:r>
              <a:rPr lang="en-US" altLang="ko-KR" sz="1300" dirty="0">
                <a:solidFill>
                  <a:schemeClr val="tx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46589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CA2144-7CA6-46E0-87DC-853A3D5679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6D16CF-0B80-42F6-A279-E7E45602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 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602F69-1EC9-4EA8-B025-BB4FD598B591}"/>
              </a:ext>
            </a:extLst>
          </p:cNvPr>
          <p:cNvSpPr/>
          <p:nvPr/>
        </p:nvSpPr>
        <p:spPr>
          <a:xfrm>
            <a:off x="554469" y="981428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자신이 현업에서 사용 중인 계측 데이터를 분석하는 코드를 만들어보세요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data plotting, histogram, FFT, STFT ...</a:t>
            </a:r>
          </a:p>
          <a:p>
            <a:pPr>
              <a:lnSpc>
                <a:spcPct val="150000"/>
              </a:lnSpc>
            </a:pP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52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nstallation wizard joke :) - Water Cooler">
            <a:extLst>
              <a:ext uri="{FF2B5EF4-FFF2-40B4-BE49-F238E27FC236}">
                <a16:creationId xmlns:a16="http://schemas.microsoft.com/office/drawing/2014/main" id="{EA8B5189-49EB-440D-9A08-DE6187498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3" t="1872" b="5165"/>
          <a:stretch/>
        </p:blipFill>
        <p:spPr bwMode="auto">
          <a:xfrm>
            <a:off x="5252115" y="1104523"/>
            <a:ext cx="6311633" cy="443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7D47DD-972D-47BA-AF4D-DA04271206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92A64D-6E61-462E-BC32-774D9374FA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Executive file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76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Groupe Renault 201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C33"/>
      </a:accent1>
      <a:accent2>
        <a:srgbClr val="535659"/>
      </a:accent2>
      <a:accent3>
        <a:srgbClr val="BBBCBC"/>
      </a:accent3>
      <a:accent4>
        <a:srgbClr val="007396"/>
      </a:accent4>
      <a:accent5>
        <a:srgbClr val="43B02A"/>
      </a:accent5>
      <a:accent6>
        <a:srgbClr val="CB333B"/>
      </a:accent6>
      <a:hlink>
        <a:srgbClr val="000000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>
          <a:solidFill>
            <a:srgbClr val="FF0000"/>
          </a:solidFill>
        </a:ln>
      </a:spPr>
      <a:bodyPr wrap="square" rtlCol="0" anchor="ctr">
        <a:spAutoFit/>
      </a:bodyPr>
      <a:lstStyle>
        <a:defPPr algn="l">
          <a:lnSpc>
            <a:spcPct val="120000"/>
          </a:lnSpc>
          <a:defRPr sz="1300" dirty="0">
            <a:solidFill>
              <a:srgbClr val="00B050"/>
            </a:solidFill>
          </a:defRPr>
        </a:defPPr>
      </a:lstStyle>
    </a:spDef>
    <a:lnDef>
      <a:spPr>
        <a:ln w="12700">
          <a:solidFill>
            <a:srgbClr val="333333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algn="l">
          <a:lnSpc>
            <a:spcPct val="130000"/>
          </a:lnSpc>
          <a:defRPr sz="1800" dirty="0" err="1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_GR_V04" id="{70853FFD-A600-D946-A4CD-081247E7CB79}" vid="{D21C2E1B-BE4A-BA4D-AF00-82D923CAD54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BFF3FD9C14924F995BAFAFF600BEFE" ma:contentTypeVersion="6" ma:contentTypeDescription="Crée un document." ma:contentTypeScope="" ma:versionID="abcb7480980dd1511270f23b3983db74">
  <xsd:schema xmlns:xsd="http://www.w3.org/2001/XMLSchema" xmlns:xs="http://www.w3.org/2001/XMLSchema" xmlns:p="http://schemas.microsoft.com/office/2006/metadata/properties" xmlns:ns2="b005cd0f-1999-4250-9ac4-9cb16a010b63" xmlns:ns3="39ef09be-b4d1-4287-9c7d-917bb2ed706d" targetNamespace="http://schemas.microsoft.com/office/2006/metadata/properties" ma:root="true" ma:fieldsID="920772d1ceb01d4abbca156c8bc74c10" ns2:_="" ns3:_="">
    <xsd:import namespace="b005cd0f-1999-4250-9ac4-9cb16a010b63"/>
    <xsd:import namespace="39ef09be-b4d1-4287-9c7d-917bb2ed7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5cd0f-1999-4250-9ac4-9cb16a010b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ef09be-b4d1-4287-9c7d-917bb2ed7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7E3D43-C874-4CC3-B9F6-2E55558914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05cd0f-1999-4250-9ac4-9cb16a010b63"/>
    <ds:schemaRef ds:uri="39ef09be-b4d1-4287-9c7d-917bb2ed70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89EFC7-3C4D-4619-B4CA-9B5D413175A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3E286B7-24AF-438F-9DD0-2BE491DA92F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d1c0902-ed92-4fed-896d-2e7725de02d4}" enabled="1" method="Privileged" siteId="{d6b0bbee-7cd9-4d60-bce6-4a67b543e2ae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2020_GR_V04 (003)</Template>
  <TotalTime>23112</TotalTime>
  <Words>11318</Words>
  <Application>Microsoft Office PowerPoint</Application>
  <PresentationFormat>와이드스크린</PresentationFormat>
  <Paragraphs>1793</Paragraphs>
  <Slides>101</Slides>
  <Notes>13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101</vt:i4>
      </vt:variant>
    </vt:vector>
  </HeadingPairs>
  <TitlesOfParts>
    <vt:vector size="114" baseType="lpstr">
      <vt:lpstr>Malgun Gothic Semilight</vt:lpstr>
      <vt:lpstr>Police système</vt:lpstr>
      <vt:lpstr>굴림</vt:lpstr>
      <vt:lpstr>맑은 고딕</vt:lpstr>
      <vt:lpstr>Arial</vt:lpstr>
      <vt:lpstr>Arial Narrow</vt:lpstr>
      <vt:lpstr>Calibri</vt:lpstr>
      <vt:lpstr>Consolas</vt:lpstr>
      <vt:lpstr>Times New Roman</vt:lpstr>
      <vt:lpstr>Wingdings</vt:lpstr>
      <vt:lpstr>Thème Office</vt:lpstr>
      <vt:lpstr>Acrobat Document</vt:lpstr>
      <vt:lpstr>Worksheet</vt:lpstr>
      <vt:lpstr>PowerPoint 프레젠테이션</vt:lpstr>
      <vt:lpstr>PowerPoint 프레젠테이션</vt:lpstr>
      <vt:lpstr>Software</vt:lpstr>
      <vt:lpstr>Python</vt:lpstr>
      <vt:lpstr>Why Python?</vt:lpstr>
      <vt:lpstr>Programming Language types</vt:lpstr>
      <vt:lpstr>Compile vs Interpreter</vt:lpstr>
      <vt:lpstr>Compile</vt:lpstr>
      <vt:lpstr>Hardware - Memory</vt:lpstr>
      <vt:lpstr>Memory Mapping</vt:lpstr>
      <vt:lpstr>Data Types</vt:lpstr>
      <vt:lpstr>Memory Allocation</vt:lpstr>
      <vt:lpstr>PowerPoint 프레젠테이션</vt:lpstr>
      <vt:lpstr>Install anaconda</vt:lpstr>
      <vt:lpstr>Install anaconda</vt:lpstr>
      <vt:lpstr>Install PyCharm</vt:lpstr>
      <vt:lpstr>Install PyCharm</vt:lpstr>
      <vt:lpstr>Hello world (1/2)</vt:lpstr>
      <vt:lpstr>Hello world (2/2)</vt:lpstr>
      <vt:lpstr>Google COlab</vt:lpstr>
      <vt:lpstr>Colab interface</vt:lpstr>
      <vt:lpstr>New colab note</vt:lpstr>
      <vt:lpstr>Hello world on COlab</vt:lpstr>
      <vt:lpstr>Tutorial</vt:lpstr>
      <vt:lpstr>PowerPoint 프레젠테이션</vt:lpstr>
      <vt:lpstr>Numbers</vt:lpstr>
      <vt:lpstr>String</vt:lpstr>
      <vt:lpstr>LIST</vt:lpstr>
      <vt:lpstr>TUPLE</vt:lpstr>
      <vt:lpstr>Dictionary</vt:lpstr>
      <vt:lpstr>Typecasting</vt:lpstr>
      <vt:lpstr>PowerPoint 프레젠테이션</vt:lpstr>
      <vt:lpstr>Input and Print</vt:lpstr>
      <vt:lpstr>Print format</vt:lpstr>
      <vt:lpstr>IF</vt:lpstr>
      <vt:lpstr>while</vt:lpstr>
      <vt:lpstr>for</vt:lpstr>
      <vt:lpstr>EXERCISE</vt:lpstr>
      <vt:lpstr>PowerPoint 프레젠테이션</vt:lpstr>
      <vt:lpstr>Function structure</vt:lpstr>
      <vt:lpstr>IMPORT MODULE</vt:lpstr>
      <vt:lpstr>IMPORT MODULE on CoLAB (1/2)</vt:lpstr>
      <vt:lpstr>IMPORT MODULE on CoLAB (2/2)</vt:lpstr>
      <vt:lpstr>namespace</vt:lpstr>
      <vt:lpstr>function test code</vt:lpstr>
      <vt:lpstr>EXERCISE</vt:lpstr>
      <vt:lpstr>PowerPoint 프레젠테이션</vt:lpstr>
      <vt:lpstr>LIBRARY</vt:lpstr>
      <vt:lpstr>standard function</vt:lpstr>
      <vt:lpstr>TIME</vt:lpstr>
      <vt:lpstr>DATETIME</vt:lpstr>
      <vt:lpstr>math  &amp;  statistics</vt:lpstr>
      <vt:lpstr>RANDOM</vt:lpstr>
      <vt:lpstr>EXERCISE</vt:lpstr>
      <vt:lpstr>Quiz #1</vt:lpstr>
      <vt:lpstr>PowerPoint 프레젠테이션</vt:lpstr>
      <vt:lpstr>ERROR and EXCEPTION</vt:lpstr>
      <vt:lpstr>Debug mode</vt:lpstr>
      <vt:lpstr>exception handler</vt:lpstr>
      <vt:lpstr>LOGGING (1/2)</vt:lpstr>
      <vt:lpstr>LOGGING (2/2)</vt:lpstr>
      <vt:lpstr>EXERCISE</vt:lpstr>
      <vt:lpstr>PowerPoint 프레젠테이션</vt:lpstr>
      <vt:lpstr>Object-Oriented Programming</vt:lpstr>
      <vt:lpstr>OOP concept</vt:lpstr>
      <vt:lpstr>Class instance</vt:lpstr>
      <vt:lpstr>Constructor &amp; Destructor</vt:lpstr>
      <vt:lpstr>Attribute</vt:lpstr>
      <vt:lpstr>inheritance &amp; overriding</vt:lpstr>
      <vt:lpstr>EXERCISE</vt:lpstr>
      <vt:lpstr>PowerPoint 프레젠테이션</vt:lpstr>
      <vt:lpstr>Get file name</vt:lpstr>
      <vt:lpstr>TEXT Data file handle</vt:lpstr>
      <vt:lpstr>CSV Data file handle</vt:lpstr>
      <vt:lpstr>excel file handle</vt:lpstr>
      <vt:lpstr>EXERCISE</vt:lpstr>
      <vt:lpstr>Quiz #2</vt:lpstr>
      <vt:lpstr>PowerPoint 프레젠테이션</vt:lpstr>
      <vt:lpstr>matplotlib</vt:lpstr>
      <vt:lpstr>Line type</vt:lpstr>
      <vt:lpstr>Line parameter</vt:lpstr>
      <vt:lpstr>Runtime configuration</vt:lpstr>
      <vt:lpstr>Scatter plot</vt:lpstr>
      <vt:lpstr>Pie chart</vt:lpstr>
      <vt:lpstr>Sub plot</vt:lpstr>
      <vt:lpstr>Multitype plotting</vt:lpstr>
      <vt:lpstr>EXERCISE</vt:lpstr>
      <vt:lpstr>PowerPoint 프레젠테이션</vt:lpstr>
      <vt:lpstr>PIP Installs Packages</vt:lpstr>
      <vt:lpstr>Library</vt:lpstr>
      <vt:lpstr>pandas</vt:lpstr>
      <vt:lpstr>pandas : dataframe</vt:lpstr>
      <vt:lpstr>pandas : dataframe</vt:lpstr>
      <vt:lpstr>pandas : dataframe</vt:lpstr>
      <vt:lpstr>pandas : dataframe</vt:lpstr>
      <vt:lpstr>FFT Analysis</vt:lpstr>
      <vt:lpstr>STFT Analysis</vt:lpstr>
      <vt:lpstr>Final EXERCISE</vt:lpstr>
      <vt:lpstr>PowerPoint 프레젠테이션</vt:lpstr>
      <vt:lpstr>Pyinstaller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BIGNON Yannick</dc:creator>
  <cp:keywords/>
  <dc:description/>
  <cp:lastModifiedBy>KANG Jungmin/강정민</cp:lastModifiedBy>
  <cp:revision>357</cp:revision>
  <dcterms:created xsi:type="dcterms:W3CDTF">2020-12-16T15:54:55Z</dcterms:created>
  <dcterms:modified xsi:type="dcterms:W3CDTF">2023-03-29T06:18:00Z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0x0101000CBFF3FD9C14924F995BAFAFF600BEFE</vt:lpwstr>
  </property>
  <property fmtid="{D5CDD505-2E9C-101B-9397-08002B2CF9AE}" pid="3" name="MSIP_Label_fd1c0902-ed92-4fed-896d-2e7725de02d4_Enabled">
    <vt:lpwstr>true</vt:lpwstr>
  </property>
  <property fmtid="{D5CDD505-2E9C-101B-9397-08002B2CF9AE}" pid="4" name="MSIP_Label_fd1c0902-ed92-4fed-896d-2e7725de02d4_SetDate">
    <vt:lpwstr>2022-10-11T06:46:08Z</vt:lpwstr>
  </property>
  <property fmtid="{D5CDD505-2E9C-101B-9397-08002B2CF9AE}" pid="5" name="MSIP_Label_fd1c0902-ed92-4fed-896d-2e7725de02d4_Method">
    <vt:lpwstr>Privileged</vt:lpwstr>
  </property>
  <property fmtid="{D5CDD505-2E9C-101B-9397-08002B2CF9AE}" pid="6" name="MSIP_Label_fd1c0902-ed92-4fed-896d-2e7725de02d4_Name">
    <vt:lpwstr>Anyone (not protected)</vt:lpwstr>
  </property>
  <property fmtid="{D5CDD505-2E9C-101B-9397-08002B2CF9AE}" pid="7" name="MSIP_Label_fd1c0902-ed92-4fed-896d-2e7725de02d4_SiteId">
    <vt:lpwstr>d6b0bbee-7cd9-4d60-bce6-4a67b543e2ae</vt:lpwstr>
  </property>
  <property fmtid="{D5CDD505-2E9C-101B-9397-08002B2CF9AE}" pid="8" name="MSIP_Label_fd1c0902-ed92-4fed-896d-2e7725de02d4_ActionId">
    <vt:lpwstr>e05c020d-4984-4076-9284-885b12f7ef02</vt:lpwstr>
  </property>
  <property fmtid="{D5CDD505-2E9C-101B-9397-08002B2CF9AE}" pid="9" name="MSIP_Label_fd1c0902-ed92-4fed-896d-2e7725de02d4_ContentBits">
    <vt:lpwstr>2</vt:lpwstr>
  </property>
</Properties>
</file>